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4"/>
  </p:notesMasterIdLst>
  <p:handoutMasterIdLst>
    <p:handoutMasterId r:id="rId15"/>
  </p:handoutMasterIdLst>
  <p:sldIdLst>
    <p:sldId id="281" r:id="rId2"/>
    <p:sldId id="257" r:id="rId3"/>
    <p:sldId id="259" r:id="rId4"/>
    <p:sldId id="266" r:id="rId5"/>
    <p:sldId id="263" r:id="rId6"/>
    <p:sldId id="275" r:id="rId7"/>
    <p:sldId id="273" r:id="rId8"/>
    <p:sldId id="278" r:id="rId9"/>
    <p:sldId id="262" r:id="rId10"/>
    <p:sldId id="260" r:id="rId11"/>
    <p:sldId id="282" r:id="rId12"/>
    <p:sldId id="280" r:id="rId13"/>
  </p:sldIdLst>
  <p:sldSz cx="12192000" cy="6858000"/>
  <p:notesSz cx="6858000" cy="9144000"/>
  <p:embeddedFontLst>
    <p:embeddedFont>
      <p:font typeface="Gilroy" charset="0"/>
      <p:regular r:id="rId16"/>
      <p:bold r:id="rId17"/>
    </p:embeddedFont>
    <p:embeddedFont>
      <p:font typeface="DM Serif Display" charset="0"/>
      <p:regular r:id="rId18"/>
      <p:italic r:id="rId19"/>
    </p:embeddedFont>
    <p:embeddedFont>
      <p:font typeface="Arial Unicode MS" pitchFamily="34" charset="-128"/>
      <p:regular r:id="rId20"/>
    </p:embeddedFont>
    <p:embeddedFont>
      <p:font typeface="Calibri" pitchFamily="34" charset="0"/>
      <p:regular r:id="rId21"/>
      <p:bold r:id="rId22"/>
      <p:italic r:id="rId23"/>
      <p:boldItalic r:id="rId24"/>
    </p:embeddedFont>
  </p:embeddedFontLst>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guide id="3" pos="461" userDrawn="1">
          <p15:clr>
            <a:srgbClr val="A4A3A4"/>
          </p15:clr>
        </p15:guide>
        <p15:guide id="4" pos="7197" userDrawn="1">
          <p15:clr>
            <a:srgbClr val="A4A3A4"/>
          </p15:clr>
        </p15:guide>
        <p15:guide id="5" orient="horz" pos="391" userDrawn="1">
          <p15:clr>
            <a:srgbClr val="A4A3A4"/>
          </p15:clr>
        </p15:guide>
        <p15:guide id="7" orient="horz" pos="799" userDrawn="1">
          <p15:clr>
            <a:srgbClr val="A4A3A4"/>
          </p15:clr>
        </p15:guide>
        <p15:guide id="8" orient="horz" pos="39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1195"/>
    <a:srgbClr val="9CF787"/>
    <a:srgbClr val="030452"/>
    <a:srgbClr val="C44BAD"/>
    <a:srgbClr val="06023D"/>
    <a:srgbClr val="1A3497"/>
    <a:srgbClr val="1B56A6"/>
    <a:srgbClr val="AF2EE2"/>
    <a:srgbClr val="1B7FC0"/>
    <a:srgbClr val="E653AD"/>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74" autoAdjust="0"/>
    <p:restoredTop sz="94660"/>
  </p:normalViewPr>
  <p:slideViewPr>
    <p:cSldViewPr snapToGrid="0" showGuides="1">
      <p:cViewPr varScale="1">
        <p:scale>
          <a:sx n="82" d="100"/>
          <a:sy n="82" d="100"/>
        </p:scale>
        <p:origin x="-797" y="-91"/>
      </p:cViewPr>
      <p:guideLst>
        <p:guide orient="horz" pos="2160"/>
        <p:guide orient="horz" pos="391"/>
        <p:guide orient="horz" pos="799"/>
        <p:guide orient="horz" pos="3929"/>
        <p:guide pos="3840"/>
        <p:guide pos="461"/>
        <p:guide pos="7197"/>
      </p:guideLst>
    </p:cSldViewPr>
  </p:slideViewPr>
  <p:notesTextViewPr>
    <p:cViewPr>
      <p:scale>
        <a:sx n="1" d="1"/>
        <a:sy n="1" d="1"/>
      </p:scale>
      <p:origin x="0" y="0"/>
    </p:cViewPr>
  </p:notesTextViewPr>
  <p:sorterViewPr>
    <p:cViewPr>
      <p:scale>
        <a:sx n="75" d="100"/>
        <a:sy n="75" d="100"/>
      </p:scale>
      <p:origin x="0" y="197"/>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Arial" panose="020B0604020202020204" pitchFamily="34" charset="0"/>
              <a:ea typeface="Arial" panose="020B0604020202020204" pitchFamily="3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Arial" panose="020B0604020202020204" pitchFamily="34" charset="0"/>
                <a:ea typeface="Arial" panose="020B0604020202020204" pitchFamily="34" charset="0"/>
              </a:rPr>
              <a:pPr/>
              <a:t>2025/12/28</a:t>
            </a:fld>
            <a:endParaRPr lang="zh-CN" altLang="en-US">
              <a:latin typeface="Arial" panose="020B0604020202020204" pitchFamily="34" charset="0"/>
              <a:ea typeface="Arial" panose="020B0604020202020204" pitchFamily="3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Arial" panose="020B0604020202020204" pitchFamily="34" charset="0"/>
              <a:ea typeface="Arial" panose="020B0604020202020204" pitchFamily="3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Arial" panose="020B0604020202020204" pitchFamily="34" charset="0"/>
                <a:ea typeface="Arial" panose="020B0604020202020204" pitchFamily="34" charset="0"/>
              </a:rPr>
              <a:pPr/>
              <a:t>‹#›</a:t>
            </a:fld>
            <a:endParaRPr lang="zh-CN" altLang="en-US">
              <a:latin typeface="Arial" panose="020B0604020202020204" pitchFamily="34" charset="0"/>
              <a:ea typeface="Arial" panose="020B0604020202020204" pitchFamily="34" charset="0"/>
            </a:endParaRPr>
          </a:p>
        </p:txBody>
      </p:sp>
    </p:spTree>
    <p:extLst>
      <p:ext uri="{BB962C8B-B14F-4D97-AF65-F5344CB8AC3E}">
        <p14:creationId xmlns=""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D2A48B96-639E-45A3-A0BA-2464DFDB1FAA}" type="datetimeFigureOut">
              <a:rPr lang="zh-CN" altLang="en-US" smtClean="0"/>
              <a:pPr/>
              <a:t>2025/12/28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A6837353-30EB-4A48-80EB-173D804AEFB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A6837353-30EB-4A48-80EB-173D804AEFBD}" type="slidenum">
              <a:rPr lang="zh-CN" altLang="en-US" smtClean="0"/>
              <a:pPr/>
              <a:t>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35D21C1-192A-433B-AA91-106F9135B2A1}" type="datetimeFigureOut">
              <a:rPr lang="zh-CN" altLang="en-US" smtClean="0"/>
              <a:pPr/>
              <a:t>2025/12/28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639C0-D7C8-48AA-AF63-0D692BECED20}"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35D21C1-192A-433B-AA91-106F9135B2A1}" type="datetimeFigureOut">
              <a:rPr lang="zh-CN" altLang="en-US" smtClean="0"/>
              <a:pPr/>
              <a:t>2025/12/28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639C0-D7C8-48AA-AF63-0D692BECED20}"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35D21C1-192A-433B-AA91-106F9135B2A1}" type="datetimeFigureOut">
              <a:rPr lang="zh-CN" altLang="en-US" smtClean="0"/>
              <a:pPr/>
              <a:t>2025/12/28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639C0-D7C8-48AA-AF63-0D692BECED20}"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35D21C1-192A-433B-AA91-106F9135B2A1}" type="datetimeFigureOut">
              <a:rPr lang="zh-CN" altLang="en-US" smtClean="0"/>
              <a:pPr/>
              <a:t>2025/12/28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639C0-D7C8-48AA-AF63-0D692BECED20}"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35D21C1-192A-433B-AA91-106F9135B2A1}" type="datetimeFigureOut">
              <a:rPr lang="zh-CN" altLang="en-US" smtClean="0"/>
              <a:pPr/>
              <a:t>2025/12/28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639C0-D7C8-48AA-AF63-0D692BECED20}"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835D21C1-192A-433B-AA91-106F9135B2A1}" type="datetimeFigureOut">
              <a:rPr lang="zh-CN" altLang="en-US" smtClean="0"/>
              <a:pPr/>
              <a:t>2025/12/28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5639C0-D7C8-48AA-AF63-0D692BECED20}"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35D21C1-192A-433B-AA91-106F9135B2A1}" type="datetimeFigureOut">
              <a:rPr lang="zh-CN" altLang="en-US" smtClean="0"/>
              <a:pPr/>
              <a:t>2025/12/28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35639C0-D7C8-48AA-AF63-0D692BECED20}"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35D21C1-192A-433B-AA91-106F9135B2A1}" type="datetimeFigureOut">
              <a:rPr lang="zh-CN" altLang="en-US" smtClean="0"/>
              <a:pPr/>
              <a:t>2025/12/28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35639C0-D7C8-48AA-AF63-0D692BECED20}"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35D21C1-192A-433B-AA91-106F9135B2A1}" type="datetimeFigureOut">
              <a:rPr lang="zh-CN" altLang="en-US" smtClean="0"/>
              <a:pPr/>
              <a:t>2025/12/28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35639C0-D7C8-48AA-AF63-0D692BECED20}"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35D21C1-192A-433B-AA91-106F9135B2A1}" type="datetimeFigureOut">
              <a:rPr lang="zh-CN" altLang="en-US" smtClean="0"/>
              <a:pPr/>
              <a:t>2025/12/28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5639C0-D7C8-48AA-AF63-0D692BECED20}"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35D21C1-192A-433B-AA91-106F9135B2A1}" type="datetimeFigureOut">
              <a:rPr lang="zh-CN" altLang="en-US" smtClean="0"/>
              <a:pPr/>
              <a:t>2025/12/28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5639C0-D7C8-48AA-AF63-0D692BECED20}"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D21C1-192A-433B-AA91-106F9135B2A1}" type="datetimeFigureOut">
              <a:rPr lang="zh-CN" altLang="en-US" smtClean="0"/>
              <a:pPr/>
              <a:t>2025/12/28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39C0-D7C8-48AA-AF63-0D692BECED20}"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5.png"/><Relationship Id="rId4" Type="http://schemas.openxmlformats.org/officeDocument/2006/relationships/image" Target="../media/image11.jpeg"/><Relationship Id="rId9"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38000">
              <a:srgbClr val="190985"/>
            </a:gs>
            <a:gs pos="100000">
              <a:srgbClr val="1B59A7"/>
            </a:gs>
          </a:gsLst>
          <a:lin ang="16200000" scaled="1"/>
          <a:tileRect/>
        </a:gradFill>
        <a:effectLst/>
      </p:bgPr>
    </p:bg>
    <p:spTree>
      <p:nvGrpSpPr>
        <p:cNvPr id="1" name=""/>
        <p:cNvGrpSpPr/>
        <p:nvPr/>
      </p:nvGrpSpPr>
      <p:grpSpPr>
        <a:xfrm>
          <a:off x="0" y="0"/>
          <a:ext cx="0" cy="0"/>
          <a:chOff x="0" y="0"/>
          <a:chExt cx="0" cy="0"/>
        </a:xfrm>
      </p:grpSpPr>
      <p:pic>
        <p:nvPicPr>
          <p:cNvPr id="90" name="图片 89">
            <a:extLst>
              <a:ext uri="{FF2B5EF4-FFF2-40B4-BE49-F238E27FC236}">
                <a16:creationId xmlns="" xmlns:a16="http://schemas.microsoft.com/office/drawing/2014/main" id="{A0919854-0184-3D52-E3AB-6072320FAE57}"/>
              </a:ext>
            </a:extLst>
          </p:cNvPr>
          <p:cNvPicPr>
            <a:picLocks noChangeAspect="1"/>
          </p:cNvPicPr>
          <p:nvPr/>
        </p:nvPicPr>
        <p:blipFill>
          <a:blip r:embed="rId3" cstate="print"/>
          <a:srcRect r="24556" b="42640"/>
          <a:stretch>
            <a:fillRect/>
          </a:stretch>
        </p:blipFill>
        <p:spPr>
          <a:xfrm>
            <a:off x="3595572" y="322166"/>
            <a:ext cx="8596428" cy="6535834"/>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pic>
        <p:nvPicPr>
          <p:cNvPr id="97" name="图片 96">
            <a:extLst>
              <a:ext uri="{FF2B5EF4-FFF2-40B4-BE49-F238E27FC236}">
                <a16:creationId xmlns="" xmlns:a16="http://schemas.microsoft.com/office/drawing/2014/main" id="{F2A862FA-0C91-6E0E-E7E5-E18FC9CD168F}"/>
              </a:ext>
            </a:extLst>
          </p:cNvPr>
          <p:cNvPicPr>
            <a:picLocks noChangeAspect="1"/>
          </p:cNvPicPr>
          <p:nvPr/>
        </p:nvPicPr>
        <p:blipFill rotWithShape="1">
          <a:blip r:embed="rId4" cstate="print"/>
          <a:srcRect l="30135" t="41982" b="12967"/>
          <a:stretch/>
        </p:blipFill>
        <p:spPr>
          <a:xfrm>
            <a:off x="0" y="0"/>
            <a:ext cx="10639842" cy="6858000"/>
          </a:xfrm>
          <a:custGeom>
            <a:avLst/>
            <a:gdLst>
              <a:gd name="connsiteX0" fmla="*/ 0 w 10639842"/>
              <a:gd name="connsiteY0" fmla="*/ 0 h 6858000"/>
              <a:gd name="connsiteX1" fmla="*/ 10639842 w 10639842"/>
              <a:gd name="connsiteY1" fmla="*/ 0 h 6858000"/>
              <a:gd name="connsiteX2" fmla="*/ 10639842 w 10639842"/>
              <a:gd name="connsiteY2" fmla="*/ 6858000 h 6858000"/>
              <a:gd name="connsiteX3" fmla="*/ 0 w 106398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639842" h="6858000">
                <a:moveTo>
                  <a:pt x="0" y="0"/>
                </a:moveTo>
                <a:lnTo>
                  <a:pt x="10639842" y="0"/>
                </a:lnTo>
                <a:lnTo>
                  <a:pt x="10639842" y="6858000"/>
                </a:lnTo>
                <a:lnTo>
                  <a:pt x="0" y="6858000"/>
                </a:lnTo>
                <a:close/>
              </a:path>
            </a:pathLst>
          </a:custGeom>
        </p:spPr>
      </p:pic>
      <p:pic>
        <p:nvPicPr>
          <p:cNvPr id="113" name="图片 112">
            <a:extLst>
              <a:ext uri="{FF2B5EF4-FFF2-40B4-BE49-F238E27FC236}">
                <a16:creationId xmlns="" xmlns:a16="http://schemas.microsoft.com/office/drawing/2014/main" id="{2660332F-71AE-314D-A4A3-15CEA75E3B92}"/>
              </a:ext>
            </a:extLst>
          </p:cNvPr>
          <p:cNvPicPr>
            <a:picLocks noChangeAspect="1"/>
          </p:cNvPicPr>
          <p:nvPr/>
        </p:nvPicPr>
        <p:blipFill>
          <a:blip r:embed="rId5" cstate="print"/>
          <a:srcRect l="27603" t="64262"/>
          <a:stretch>
            <a:fillRect/>
          </a:stretch>
        </p:blipFill>
        <p:spPr>
          <a:xfrm>
            <a:off x="1" y="0"/>
            <a:ext cx="8550511" cy="4060993"/>
          </a:xfrm>
          <a:custGeom>
            <a:avLst/>
            <a:gdLst>
              <a:gd name="connsiteX0" fmla="*/ 0 w 8550511"/>
              <a:gd name="connsiteY0" fmla="*/ 0 h 4060993"/>
              <a:gd name="connsiteX1" fmla="*/ 8550511 w 8550511"/>
              <a:gd name="connsiteY1" fmla="*/ 0 h 4060993"/>
              <a:gd name="connsiteX2" fmla="*/ 8550511 w 8550511"/>
              <a:gd name="connsiteY2" fmla="*/ 4060993 h 4060993"/>
              <a:gd name="connsiteX3" fmla="*/ 0 w 8550511"/>
              <a:gd name="connsiteY3" fmla="*/ 4060993 h 4060993"/>
            </a:gdLst>
            <a:ahLst/>
            <a:cxnLst>
              <a:cxn ang="0">
                <a:pos x="connsiteX0" y="connsiteY0"/>
              </a:cxn>
              <a:cxn ang="0">
                <a:pos x="connsiteX1" y="connsiteY1"/>
              </a:cxn>
              <a:cxn ang="0">
                <a:pos x="connsiteX2" y="connsiteY2"/>
              </a:cxn>
              <a:cxn ang="0">
                <a:pos x="connsiteX3" y="connsiteY3"/>
              </a:cxn>
            </a:cxnLst>
            <a:rect l="l" t="t" r="r" b="b"/>
            <a:pathLst>
              <a:path w="8550511" h="4060993">
                <a:moveTo>
                  <a:pt x="0" y="0"/>
                </a:moveTo>
                <a:lnTo>
                  <a:pt x="8550511" y="0"/>
                </a:lnTo>
                <a:lnTo>
                  <a:pt x="8550511" y="4060993"/>
                </a:lnTo>
                <a:lnTo>
                  <a:pt x="0" y="4060993"/>
                </a:lnTo>
                <a:close/>
              </a:path>
            </a:pathLst>
          </a:custGeom>
        </p:spPr>
      </p:pic>
      <p:pic>
        <p:nvPicPr>
          <p:cNvPr id="119" name="图片 118">
            <a:extLst>
              <a:ext uri="{FF2B5EF4-FFF2-40B4-BE49-F238E27FC236}">
                <a16:creationId xmlns="" xmlns:a16="http://schemas.microsoft.com/office/drawing/2014/main" id="{8FAF3395-21FF-8191-D4F3-91BE63D450B2}"/>
              </a:ext>
            </a:extLst>
          </p:cNvPr>
          <p:cNvPicPr>
            <a:picLocks noChangeAspect="1"/>
          </p:cNvPicPr>
          <p:nvPr/>
        </p:nvPicPr>
        <p:blipFill rotWithShape="1">
          <a:blip r:embed="rId6" cstate="print"/>
          <a:srcRect l="-13545" t="1" r="34945" b="41439"/>
          <a:stretch/>
        </p:blipFill>
        <p:spPr>
          <a:xfrm rot="605302">
            <a:off x="5994360" y="2794755"/>
            <a:ext cx="6459513" cy="4612577"/>
          </a:xfrm>
          <a:custGeom>
            <a:avLst/>
            <a:gdLst>
              <a:gd name="connsiteX0" fmla="*/ 0 w 6459513"/>
              <a:gd name="connsiteY0" fmla="*/ 0 h 4612577"/>
              <a:gd name="connsiteX1" fmla="*/ 5833918 w 6459513"/>
              <a:gd name="connsiteY1" fmla="*/ 0 h 4612577"/>
              <a:gd name="connsiteX2" fmla="*/ 6459513 w 6459513"/>
              <a:gd name="connsiteY2" fmla="*/ 3516206 h 4612577"/>
              <a:gd name="connsiteX3" fmla="*/ 297276 w 6459513"/>
              <a:gd name="connsiteY3" fmla="*/ 4612577 h 4612577"/>
            </a:gdLst>
            <a:ahLst/>
            <a:cxnLst>
              <a:cxn ang="0">
                <a:pos x="connsiteX0" y="connsiteY0"/>
              </a:cxn>
              <a:cxn ang="0">
                <a:pos x="connsiteX1" y="connsiteY1"/>
              </a:cxn>
              <a:cxn ang="0">
                <a:pos x="connsiteX2" y="connsiteY2"/>
              </a:cxn>
              <a:cxn ang="0">
                <a:pos x="connsiteX3" y="connsiteY3"/>
              </a:cxn>
            </a:cxnLst>
            <a:rect l="l" t="t" r="r" b="b"/>
            <a:pathLst>
              <a:path w="6459513" h="4612577">
                <a:moveTo>
                  <a:pt x="0" y="0"/>
                </a:moveTo>
                <a:lnTo>
                  <a:pt x="5833918" y="0"/>
                </a:lnTo>
                <a:lnTo>
                  <a:pt x="6459513" y="3516206"/>
                </a:lnTo>
                <a:lnTo>
                  <a:pt x="297276" y="4612577"/>
                </a:lnTo>
                <a:close/>
              </a:path>
            </a:pathLst>
          </a:custGeom>
        </p:spPr>
      </p:pic>
      <p:sp>
        <p:nvSpPr>
          <p:cNvPr id="17" name="任意多边形: 形状 16">
            <a:extLst>
              <a:ext uri="{FF2B5EF4-FFF2-40B4-BE49-F238E27FC236}">
                <a16:creationId xmlns="" xmlns:a16="http://schemas.microsoft.com/office/drawing/2014/main" id="{A5FB1B80-B39C-7BDA-C865-82E6A67C9A4C}"/>
              </a:ext>
            </a:extLst>
          </p:cNvPr>
          <p:cNvSpPr/>
          <p:nvPr/>
        </p:nvSpPr>
        <p:spPr>
          <a:xfrm>
            <a:off x="1" y="0"/>
            <a:ext cx="1837206" cy="6858000"/>
          </a:xfrm>
          <a:custGeom>
            <a:avLst/>
            <a:gdLst>
              <a:gd name="connsiteX0" fmla="*/ 0 w 2347833"/>
              <a:gd name="connsiteY0" fmla="*/ 0 h 6858000"/>
              <a:gd name="connsiteX1" fmla="*/ 2347833 w 2347833"/>
              <a:gd name="connsiteY1" fmla="*/ 0 h 6858000"/>
              <a:gd name="connsiteX2" fmla="*/ 2347833 w 2347833"/>
              <a:gd name="connsiteY2" fmla="*/ 6858000 h 6858000"/>
              <a:gd name="connsiteX3" fmla="*/ 0 w 234783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347833" h="6858000">
                <a:moveTo>
                  <a:pt x="0" y="0"/>
                </a:moveTo>
                <a:lnTo>
                  <a:pt x="2347833" y="0"/>
                </a:lnTo>
                <a:lnTo>
                  <a:pt x="2347833" y="6858000"/>
                </a:lnTo>
                <a:lnTo>
                  <a:pt x="0" y="685800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5" name="组合 44"/>
          <p:cNvGrpSpPr/>
          <p:nvPr/>
        </p:nvGrpSpPr>
        <p:grpSpPr>
          <a:xfrm rot="16200000">
            <a:off x="1435082" y="5418951"/>
            <a:ext cx="761187" cy="761187"/>
            <a:chOff x="1984442" y="5680952"/>
            <a:chExt cx="476655" cy="476655"/>
          </a:xfrm>
          <a:solidFill>
            <a:srgbClr val="AF2EE2"/>
          </a:solidFill>
        </p:grpSpPr>
        <p:sp>
          <p:nvSpPr>
            <p:cNvPr id="28" name="椭圆 27"/>
            <p:cNvSpPr/>
            <p:nvPr/>
          </p:nvSpPr>
          <p:spPr>
            <a:xfrm>
              <a:off x="1984442" y="5680952"/>
              <a:ext cx="476655" cy="476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半闭框 29"/>
            <p:cNvSpPr/>
            <p:nvPr/>
          </p:nvSpPr>
          <p:spPr>
            <a:xfrm rot="13500593">
              <a:off x="2141181" y="5797398"/>
              <a:ext cx="163177" cy="163177"/>
            </a:xfrm>
            <a:prstGeom prst="halfFrame">
              <a:avLst>
                <a:gd name="adj1" fmla="val 20149"/>
                <a:gd name="adj2" fmla="val 18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文本框 1"/>
          <p:cNvSpPr txBox="1"/>
          <p:nvPr/>
        </p:nvSpPr>
        <p:spPr>
          <a:xfrm>
            <a:off x="2555331" y="1891672"/>
            <a:ext cx="5739547" cy="1569660"/>
          </a:xfrm>
          <a:prstGeom prst="rect">
            <a:avLst/>
          </a:prstGeom>
          <a:noFill/>
        </p:spPr>
        <p:txBody>
          <a:bodyPr wrap="square">
            <a:spAutoFit/>
          </a:bodyPr>
          <a:lstStyle/>
          <a:p>
            <a:pPr fontAlgn="ctr"/>
            <a:r>
              <a:rPr lang="en-US" altLang="zh-CN" sz="4800" dirty="0" smtClean="0">
                <a:solidFill>
                  <a:schemeClr val="bg1"/>
                </a:solidFill>
                <a:latin typeface="+mj-lt"/>
                <a:ea typeface="Arial" panose="020B0604020202020204" pitchFamily="34" charset="0"/>
              </a:rPr>
              <a:t>BANK CUSTOMER SEGMENTATION</a:t>
            </a:r>
            <a:endParaRPr lang="en-US" altLang="zh-CN" sz="4800" b="0" i="0" u="none" strike="noStrike" dirty="0">
              <a:solidFill>
                <a:schemeClr val="bg1"/>
              </a:solidFill>
              <a:effectLst/>
              <a:latin typeface="+mj-lt"/>
              <a:ea typeface="Arial" panose="020B0604020202020204" pitchFamily="34" charset="0"/>
            </a:endParaRPr>
          </a:p>
        </p:txBody>
      </p:sp>
      <p:sp>
        <p:nvSpPr>
          <p:cNvPr id="100" name="文本框 99">
            <a:extLst>
              <a:ext uri="{FF2B5EF4-FFF2-40B4-BE49-F238E27FC236}">
                <a16:creationId xmlns="" xmlns:a16="http://schemas.microsoft.com/office/drawing/2014/main" id="{9D12B769-2768-80B9-52CF-D249EF20B9B1}"/>
              </a:ext>
            </a:extLst>
          </p:cNvPr>
          <p:cNvSpPr txBox="1"/>
          <p:nvPr/>
        </p:nvSpPr>
        <p:spPr>
          <a:xfrm>
            <a:off x="616374" y="1910722"/>
            <a:ext cx="1064798" cy="707886"/>
          </a:xfrm>
          <a:prstGeom prst="rect">
            <a:avLst/>
          </a:prstGeom>
          <a:noFill/>
        </p:spPr>
        <p:txBody>
          <a:bodyPr wrap="square">
            <a:spAutoFit/>
          </a:bodyPr>
          <a:lstStyle/>
          <a:p>
            <a:pPr fontAlgn="ctr"/>
            <a:r>
              <a:rPr lang="en-US" altLang="zh-CN" sz="4000" b="0" i="0" u="none" strike="noStrike" dirty="0">
                <a:solidFill>
                  <a:schemeClr val="bg1"/>
                </a:solidFill>
                <a:effectLst/>
                <a:latin typeface="+mj-lt"/>
                <a:ea typeface="Arial" panose="020B0604020202020204" pitchFamily="34" charset="0"/>
              </a:rPr>
              <a:t>01</a:t>
            </a:r>
          </a:p>
        </p:txBody>
      </p:sp>
      <p:cxnSp>
        <p:nvCxnSpPr>
          <p:cNvPr id="102" name="直接连接符 101">
            <a:extLst>
              <a:ext uri="{FF2B5EF4-FFF2-40B4-BE49-F238E27FC236}">
                <a16:creationId xmlns="" xmlns:a16="http://schemas.microsoft.com/office/drawing/2014/main" id="{4C74A5C2-FD03-2469-F5DF-8ADCAFCC52CD}"/>
              </a:ext>
            </a:extLst>
          </p:cNvPr>
          <p:cNvCxnSpPr/>
          <p:nvPr/>
        </p:nvCxnSpPr>
        <p:spPr>
          <a:xfrm>
            <a:off x="719138" y="2644008"/>
            <a:ext cx="4169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502943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000082"/>
            </a:gs>
            <a:gs pos="30000">
              <a:srgbClr val="66008F"/>
            </a:gs>
            <a:gs pos="64999">
              <a:srgbClr val="BA0066"/>
            </a:gs>
            <a:gs pos="89999">
              <a:srgbClr val="FF0000"/>
            </a:gs>
            <a:gs pos="100000">
              <a:srgbClr val="FF8200"/>
            </a:gs>
          </a:gsLst>
          <a:lin ang="5400000" scaled="0"/>
          <a:tileRect/>
        </a:gradFill>
        <a:effectLst/>
      </p:bgPr>
    </p:bg>
    <p:spTree>
      <p:nvGrpSpPr>
        <p:cNvPr id="1" name=""/>
        <p:cNvGrpSpPr/>
        <p:nvPr/>
      </p:nvGrpSpPr>
      <p:grpSpPr>
        <a:xfrm>
          <a:off x="0" y="0"/>
          <a:ext cx="0" cy="0"/>
          <a:chOff x="0" y="0"/>
          <a:chExt cx="0" cy="0"/>
        </a:xfrm>
      </p:grpSpPr>
      <p:pic>
        <p:nvPicPr>
          <p:cNvPr id="6" name="Picture 5"/>
          <p:cNvPicPr/>
          <p:nvPr/>
        </p:nvPicPr>
        <p:blipFill>
          <a:blip r:embed="rId2" cstate="print">
            <a:lum bright="-18000" contrast="50000"/>
          </a:blip>
          <a:stretch>
            <a:fillRect/>
          </a:stretch>
        </p:blipFill>
        <p:spPr>
          <a:xfrm>
            <a:off x="0" y="1240971"/>
            <a:ext cx="3685592" cy="2705878"/>
          </a:xfrm>
          <a:prstGeom prst="ellipse">
            <a:avLst/>
          </a:prstGeom>
          <a:effectLst>
            <a:innerShdw blurRad="114300">
              <a:prstClr val="black"/>
            </a:innerShdw>
          </a:effectLst>
        </p:spPr>
      </p:pic>
      <p:pic>
        <p:nvPicPr>
          <p:cNvPr id="7" name="Picture 6"/>
          <p:cNvPicPr/>
          <p:nvPr/>
        </p:nvPicPr>
        <p:blipFill>
          <a:blip r:embed="rId3" cstate="print">
            <a:lum bright="-22000" contrast="100000"/>
          </a:blip>
          <a:stretch>
            <a:fillRect/>
          </a:stretch>
        </p:blipFill>
        <p:spPr>
          <a:xfrm>
            <a:off x="8154955" y="4077477"/>
            <a:ext cx="3813111" cy="2547257"/>
          </a:xfrm>
          <a:prstGeom prst="rect">
            <a:avLst/>
          </a:prstGeom>
          <a:ln w="228600" cap="sq" cmpd="thickThin">
            <a:solidFill>
              <a:srgbClr val="000000"/>
            </a:solidFill>
            <a:prstDash val="solid"/>
            <a:miter lim="800000"/>
          </a:ln>
          <a:effectLst>
            <a:innerShdw blurRad="76200">
              <a:srgbClr val="000000"/>
            </a:innerShdw>
          </a:effectLst>
        </p:spPr>
      </p:pic>
      <p:sp>
        <p:nvSpPr>
          <p:cNvPr id="10" name="Title 9"/>
          <p:cNvSpPr>
            <a:spLocks noGrp="1"/>
          </p:cNvSpPr>
          <p:nvPr>
            <p:ph type="title"/>
          </p:nvPr>
        </p:nvSpPr>
        <p:spPr>
          <a:xfrm>
            <a:off x="0" y="1"/>
            <a:ext cx="12192000" cy="1173344"/>
          </a:xfrm>
          <a:solidFill>
            <a:schemeClr val="bg1"/>
          </a:solidFill>
        </p:spPr>
        <p:txBody>
          <a:bodyPr>
            <a:normAutofit/>
          </a:bodyPr>
          <a:lstStyle/>
          <a:p>
            <a:r>
              <a:rPr lang="en-IN" dirty="0" smtClean="0"/>
              <a:t>                           CUSTOMER DASHBOARD</a:t>
            </a:r>
            <a:endParaRPr lang="en-IN" dirty="0"/>
          </a:p>
        </p:txBody>
      </p:sp>
      <p:pic>
        <p:nvPicPr>
          <p:cNvPr id="12" name="Picture 11" descr="download (2).jpg"/>
          <p:cNvPicPr>
            <a:picLocks noChangeAspect="1"/>
          </p:cNvPicPr>
          <p:nvPr/>
        </p:nvPicPr>
        <p:blipFill>
          <a:blip r:embed="rId4" cstate="print"/>
          <a:stretch>
            <a:fillRect/>
          </a:stretch>
        </p:blipFill>
        <p:spPr>
          <a:xfrm>
            <a:off x="0" y="0"/>
            <a:ext cx="1436913" cy="1149069"/>
          </a:xfrm>
          <a:prstGeom prst="rect">
            <a:avLst/>
          </a:prstGeom>
        </p:spPr>
      </p:pic>
      <p:pic>
        <p:nvPicPr>
          <p:cNvPr id="13" name="Picture 12"/>
          <p:cNvPicPr/>
          <p:nvPr/>
        </p:nvPicPr>
        <p:blipFill>
          <a:blip r:embed="rId5" cstate="print">
            <a:lum bright="-42000" contrast="72000"/>
          </a:blip>
          <a:stretch>
            <a:fillRect/>
          </a:stretch>
        </p:blipFill>
        <p:spPr>
          <a:xfrm>
            <a:off x="121298" y="4030824"/>
            <a:ext cx="3303037" cy="2677886"/>
          </a:xfrm>
          <a:prstGeom prst="rect">
            <a:avLst/>
          </a:prstGeom>
          <a:ln w="88900" cap="sq" cmpd="thickThin">
            <a:solidFill>
              <a:srgbClr val="000000"/>
            </a:solidFill>
            <a:prstDash val="solid"/>
            <a:miter lim="800000"/>
          </a:ln>
          <a:effectLst>
            <a:innerShdw blurRad="76200">
              <a:srgbClr val="000000"/>
            </a:innerShdw>
          </a:effectLst>
        </p:spPr>
      </p:pic>
      <p:pic>
        <p:nvPicPr>
          <p:cNvPr id="15" name="Picture 14" descr="WhatsApp Image 2025-12-28 at 1.15.07 PM.jpeg"/>
          <p:cNvPicPr>
            <a:picLocks noChangeAspect="1"/>
          </p:cNvPicPr>
          <p:nvPr/>
        </p:nvPicPr>
        <p:blipFill>
          <a:blip r:embed="rId6" cstate="print">
            <a:lum bright="-36000" contrast="53000"/>
          </a:blip>
          <a:srcRect l="30729" t="29251" r="30023" b="29796"/>
          <a:stretch>
            <a:fillRect/>
          </a:stretch>
        </p:blipFill>
        <p:spPr>
          <a:xfrm>
            <a:off x="3939540" y="1427584"/>
            <a:ext cx="3568493" cy="2547256"/>
          </a:xfrm>
          <a:prstGeom prst="flowChartAlternateProcess">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6" name="Picture 15" descr="WhatsApp Image 2025-12-28 at 1.15.06 PM.jpeg"/>
          <p:cNvPicPr>
            <a:picLocks noChangeAspect="1"/>
          </p:cNvPicPr>
          <p:nvPr/>
        </p:nvPicPr>
        <p:blipFill>
          <a:blip r:embed="rId7" cstate="print">
            <a:lum bright="-30000" contrast="68000"/>
          </a:blip>
          <a:srcRect l="33518" t="31837" r="38970" b="27619"/>
          <a:stretch>
            <a:fillRect/>
          </a:stretch>
        </p:blipFill>
        <p:spPr>
          <a:xfrm>
            <a:off x="7863373" y="1359936"/>
            <a:ext cx="2148373" cy="2390969"/>
          </a:xfrm>
          <a:prstGeom prst="rect">
            <a:avLst/>
          </a:prstGeom>
        </p:spPr>
      </p:pic>
      <p:pic>
        <p:nvPicPr>
          <p:cNvPr id="17" name="Picture 16" descr="WhatsApp Image 2025-12-28 at 1.15.04 PM (1).jpeg"/>
          <p:cNvPicPr>
            <a:picLocks noChangeAspect="1"/>
          </p:cNvPicPr>
          <p:nvPr/>
        </p:nvPicPr>
        <p:blipFill>
          <a:blip r:embed="rId8" cstate="print">
            <a:lum bright="-22000" contrast="48000"/>
          </a:blip>
          <a:srcRect l="37174" t="30612" r="41663" b="38912"/>
          <a:stretch>
            <a:fillRect/>
          </a:stretch>
        </p:blipFill>
        <p:spPr>
          <a:xfrm>
            <a:off x="10434542" y="1747548"/>
            <a:ext cx="1463565" cy="1490176"/>
          </a:xfrm>
          <a:prstGeom prst="rect">
            <a:avLst/>
          </a:prstGeom>
        </p:spPr>
      </p:pic>
      <p:pic>
        <p:nvPicPr>
          <p:cNvPr id="18" name="Picture 17" descr="WhatsApp Image 2025-12-28 at 1.15.04 PM.jpeg"/>
          <p:cNvPicPr>
            <a:picLocks noChangeAspect="1"/>
          </p:cNvPicPr>
          <p:nvPr/>
        </p:nvPicPr>
        <p:blipFill>
          <a:blip r:embed="rId9" cstate="print">
            <a:lum bright="-52000" contrast="62000"/>
          </a:blip>
          <a:srcRect l="31403" t="20953" r="30986" b="31972"/>
          <a:stretch>
            <a:fillRect/>
          </a:stretch>
        </p:blipFill>
        <p:spPr>
          <a:xfrm>
            <a:off x="4053179" y="4171950"/>
            <a:ext cx="3530485" cy="26860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3D4A8"/>
            </a:gs>
            <a:gs pos="25000">
              <a:srgbClr val="21D6E0"/>
            </a:gs>
            <a:gs pos="75000">
              <a:srgbClr val="0087E6"/>
            </a:gs>
            <a:gs pos="100000">
              <a:srgbClr val="005CBF"/>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45062"/>
            <a:ext cx="10515600" cy="6060934"/>
          </a:xfrm>
        </p:spPr>
        <p:txBody>
          <a:bodyPr>
            <a:normAutofit fontScale="92500" lnSpcReduction="20000"/>
          </a:bodyPr>
          <a:lstStyle/>
          <a:p>
            <a:pPr>
              <a:lnSpc>
                <a:spcPct val="150000"/>
              </a:lnSpc>
              <a:buNone/>
            </a:pPr>
            <a:r>
              <a:rPr lang="en-IN" sz="5200" b="1" dirty="0" smtClean="0">
                <a:latin typeface="Arial Unicode MS" pitchFamily="34" charset="-128"/>
                <a:ea typeface="Arial Unicode MS" pitchFamily="34" charset="-128"/>
                <a:cs typeface="Arial Unicode MS" pitchFamily="34" charset="-128"/>
              </a:rPr>
              <a:t>              CONCLUSION</a:t>
            </a:r>
          </a:p>
          <a:p>
            <a:pPr>
              <a:lnSpc>
                <a:spcPct val="150000"/>
              </a:lnSpc>
            </a:pPr>
            <a:endParaRPr lang="en-IN" sz="1800" dirty="0" smtClean="0">
              <a:latin typeface="Arial Unicode MS" pitchFamily="34" charset="-128"/>
              <a:ea typeface="Arial Unicode MS" pitchFamily="34" charset="-128"/>
              <a:cs typeface="Arial Unicode MS" pitchFamily="34" charset="-128"/>
            </a:endParaRPr>
          </a:p>
          <a:p>
            <a:pPr>
              <a:lnSpc>
                <a:spcPct val="150000"/>
              </a:lnSpc>
            </a:pPr>
            <a:r>
              <a:rPr lang="en-IN" sz="1800" dirty="0" smtClean="0">
                <a:latin typeface="Arial Unicode MS" pitchFamily="34" charset="-128"/>
                <a:ea typeface="Arial Unicode MS" pitchFamily="34" charset="-128"/>
                <a:cs typeface="Arial Unicode MS" pitchFamily="34" charset="-128"/>
              </a:rPr>
              <a:t>This project successfully analyzed bank customer transaction data to understand customer </a:t>
            </a:r>
            <a:r>
              <a:rPr lang="en-IN" sz="1800" dirty="0" err="1" smtClean="0">
                <a:latin typeface="Arial Unicode MS" pitchFamily="34" charset="-128"/>
                <a:ea typeface="Arial Unicode MS" pitchFamily="34" charset="-128"/>
                <a:cs typeface="Arial Unicode MS" pitchFamily="34" charset="-128"/>
              </a:rPr>
              <a:t>behavior</a:t>
            </a:r>
            <a:r>
              <a:rPr lang="en-IN" sz="1800" dirty="0" smtClean="0">
                <a:latin typeface="Arial Unicode MS" pitchFamily="34" charset="-128"/>
                <a:ea typeface="Arial Unicode MS" pitchFamily="34" charset="-128"/>
                <a:cs typeface="Arial Unicode MS" pitchFamily="34" charset="-128"/>
              </a:rPr>
              <a:t> and segment customers based on their demographic details, transaction patterns, and account balances. By using data analysis and visualization tools such as Excel and Power BI, raw banking data was transformed into meaningful insights through charts, KPIs, and an interactive dashboard.</a:t>
            </a:r>
          </a:p>
          <a:p>
            <a:pPr>
              <a:lnSpc>
                <a:spcPct val="150000"/>
              </a:lnSpc>
            </a:pPr>
            <a:r>
              <a:rPr lang="en-IN" sz="1800" dirty="0" smtClean="0">
                <a:latin typeface="Arial Unicode MS" pitchFamily="34" charset="-128"/>
                <a:ea typeface="Arial Unicode MS" pitchFamily="34" charset="-128"/>
                <a:cs typeface="Arial Unicode MS" pitchFamily="34" charset="-128"/>
              </a:rPr>
              <a:t>The analysis revealed that most customers perform low to medium value transactions and maintain moderate account balances, while a smaller group of customers holds high balances and contributes significantly to the bank’s overall value. Customer segmentation helped in identifying high-value customers who can be targeted with personalized services and retention strategies.</a:t>
            </a:r>
          </a:p>
          <a:p>
            <a:pPr>
              <a:lnSpc>
                <a:spcPct val="150000"/>
              </a:lnSpc>
            </a:pPr>
            <a:r>
              <a:rPr lang="en-IN" sz="1800" dirty="0" smtClean="0">
                <a:latin typeface="Arial Unicode MS" pitchFamily="34" charset="-128"/>
                <a:ea typeface="Arial Unicode MS" pitchFamily="34" charset="-128"/>
                <a:cs typeface="Arial Unicode MS" pitchFamily="34" charset="-128"/>
              </a:rPr>
              <a:t>Overall, the dashboard provides a clear and effective decision-support system for banks. It helps management monitor customer trends, identify profitable segments, and improve customer satisfaction through data-driven decisions. This project demonstrates how data analytics can play a vital role in enhancing banking operations and strategic planning.</a:t>
            </a:r>
          </a:p>
          <a:p>
            <a:pPr>
              <a:lnSpc>
                <a:spcPct val="150000"/>
              </a:lnSpc>
              <a:buNone/>
            </a:pPr>
            <a:endParaRPr lang="en-IN" sz="1800" b="1" dirty="0" smtClean="0">
              <a:latin typeface="Arial Unicode MS" pitchFamily="34" charset="-128"/>
              <a:ea typeface="Arial Unicode MS" pitchFamily="34" charset="-128"/>
              <a:cs typeface="Arial Unicode MS" pitchFamily="34" charset="-128"/>
            </a:endParaRPr>
          </a:p>
          <a:p>
            <a:pPr>
              <a:lnSpc>
                <a:spcPct val="150000"/>
              </a:lnSpc>
            </a:pPr>
            <a:endParaRPr lang="en-IN" sz="1800" dirty="0">
              <a:latin typeface="Arial Unicode MS" pitchFamily="34" charset="-128"/>
              <a:ea typeface="Arial Unicode MS" pitchFamily="34" charset="-128"/>
              <a:cs typeface="Arial Unicode MS" pitchFamily="34" charset="-128"/>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38000">
              <a:srgbClr val="190985"/>
            </a:gs>
            <a:gs pos="100000">
              <a:srgbClr val="1B59A7"/>
            </a:gs>
          </a:gsLst>
          <a:lin ang="16200000" scaled="1"/>
          <a:tileRect/>
        </a:gradFill>
        <a:effectLst/>
      </p:bgPr>
    </p:bg>
    <p:spTree>
      <p:nvGrpSpPr>
        <p:cNvPr id="1" name=""/>
        <p:cNvGrpSpPr/>
        <p:nvPr/>
      </p:nvGrpSpPr>
      <p:grpSpPr>
        <a:xfrm>
          <a:off x="0" y="0"/>
          <a:ext cx="0" cy="0"/>
          <a:chOff x="0" y="0"/>
          <a:chExt cx="0" cy="0"/>
        </a:xfrm>
      </p:grpSpPr>
      <p:pic>
        <p:nvPicPr>
          <p:cNvPr id="19" name="Picture 18" descr="istockphoto-1170002601-612x612.jpg"/>
          <p:cNvPicPr>
            <a:picLocks noChangeAspect="1"/>
          </p:cNvPicPr>
          <p:nvPr/>
        </p:nvPicPr>
        <p:blipFill>
          <a:blip r:embed="rId2" cstate="print"/>
          <a:stretch>
            <a:fillRect/>
          </a:stretch>
        </p:blipFill>
        <p:spPr>
          <a:xfrm>
            <a:off x="0" y="0"/>
            <a:ext cx="12192000" cy="6858000"/>
          </a:xfrm>
          <a:prstGeom prst="rect">
            <a:avLst/>
          </a:prstGeom>
        </p:spPr>
      </p:pic>
      <p:pic>
        <p:nvPicPr>
          <p:cNvPr id="20" name="Picture 19" descr="images.jpg"/>
          <p:cNvPicPr>
            <a:picLocks noChangeAspect="1"/>
          </p:cNvPicPr>
          <p:nvPr/>
        </p:nvPicPr>
        <p:blipFill>
          <a:blip r:embed="rId3" cstate="print">
            <a:biLevel thresh="50000"/>
          </a:blip>
          <a:stretch>
            <a:fillRect/>
          </a:stretch>
        </p:blipFill>
        <p:spPr>
          <a:xfrm>
            <a:off x="4217437" y="1996751"/>
            <a:ext cx="4394718" cy="2565918"/>
          </a:xfrm>
          <a:prstGeom prst="rect">
            <a:avLst/>
          </a:prstGeom>
        </p:spPr>
      </p:pic>
    </p:spTree>
    <p:extLst>
      <p:ext uri="{BB962C8B-B14F-4D97-AF65-F5344CB8AC3E}">
        <p14:creationId xmlns="" xmlns:p14="http://schemas.microsoft.com/office/powerpoint/2010/main" val="810639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1195"/>
        </a:solidFill>
        <a:effectLst/>
      </p:bgPr>
    </p:bg>
    <p:spTree>
      <p:nvGrpSpPr>
        <p:cNvPr id="1" name=""/>
        <p:cNvGrpSpPr/>
        <p:nvPr/>
      </p:nvGrpSpPr>
      <p:grpSpPr>
        <a:xfrm>
          <a:off x="0" y="0"/>
          <a:ext cx="0" cy="0"/>
          <a:chOff x="0" y="0"/>
          <a:chExt cx="0" cy="0"/>
        </a:xfrm>
      </p:grpSpPr>
      <p:sp>
        <p:nvSpPr>
          <p:cNvPr id="39" name="Title 38"/>
          <p:cNvSpPr>
            <a:spLocks noGrp="1"/>
          </p:cNvSpPr>
          <p:nvPr>
            <p:ph type="title"/>
          </p:nvPr>
        </p:nvSpPr>
        <p:spPr>
          <a:noFill/>
        </p:spPr>
        <p:txBody>
          <a:bodyPr>
            <a:normAutofit/>
          </a:bodyPr>
          <a:lstStyle/>
          <a:p>
            <a:r>
              <a:rPr lang="en-IN" sz="5400" dirty="0" smtClean="0">
                <a:solidFill>
                  <a:schemeClr val="bg1"/>
                </a:solidFill>
              </a:rPr>
              <a:t>               INTRODUCTION</a:t>
            </a:r>
            <a:endParaRPr lang="en-IN" sz="5400" dirty="0">
              <a:solidFill>
                <a:schemeClr val="bg1"/>
              </a:solidFill>
            </a:endParaRPr>
          </a:p>
        </p:txBody>
      </p:sp>
      <p:sp>
        <p:nvSpPr>
          <p:cNvPr id="41" name="Content Placeholder 40"/>
          <p:cNvSpPr>
            <a:spLocks noGrp="1"/>
          </p:cNvSpPr>
          <p:nvPr>
            <p:ph idx="1"/>
          </p:nvPr>
        </p:nvSpPr>
        <p:spPr>
          <a:xfrm>
            <a:off x="139960" y="1481559"/>
            <a:ext cx="11896530" cy="5217821"/>
          </a:xfrm>
          <a:solidFill>
            <a:schemeClr val="bg1"/>
          </a:solidFill>
        </p:spPr>
        <p:txBody>
          <a:bodyPr>
            <a:normAutofit fontScale="47500" lnSpcReduction="20000"/>
          </a:bodyPr>
          <a:lstStyle/>
          <a:p>
            <a:pPr>
              <a:lnSpc>
                <a:spcPct val="120000"/>
              </a:lnSpc>
            </a:pPr>
            <a:r>
              <a:rPr lang="en-US" sz="2900" b="1" dirty="0" smtClean="0">
                <a:latin typeface="+mj-lt"/>
              </a:rPr>
              <a:t>Introduction</a:t>
            </a:r>
            <a:endParaRPr lang="en-IN" sz="2900" b="1" dirty="0" smtClean="0">
              <a:latin typeface="+mj-lt"/>
            </a:endParaRPr>
          </a:p>
          <a:p>
            <a:pPr>
              <a:lnSpc>
                <a:spcPct val="120000"/>
              </a:lnSpc>
            </a:pPr>
            <a:r>
              <a:rPr lang="en-US" sz="3300" dirty="0" smtClean="0">
                <a:latin typeface="Arial Unicode MS" pitchFamily="34" charset="-128"/>
                <a:ea typeface="Arial Unicode MS" pitchFamily="34" charset="-128"/>
                <a:cs typeface="Arial Unicode MS" pitchFamily="34" charset="-128"/>
              </a:rPr>
              <a:t>This project focuses on analyzing bank customer transaction data using Microsoft Excel. The dataset includes customer and transaction details such as transaction type, amount, and balance. Customer segmentation helps </a:t>
            </a:r>
            <a:r>
              <a:rPr lang="en-US" sz="3200" dirty="0" smtClean="0">
                <a:latin typeface="Arial Unicode MS" pitchFamily="34" charset="-128"/>
                <a:ea typeface="Arial Unicode MS" pitchFamily="34" charset="-128"/>
                <a:cs typeface="Arial Unicode MS" pitchFamily="34" charset="-128"/>
              </a:rPr>
              <a:t>banks understand customer behavior and improve services.</a:t>
            </a:r>
            <a:endParaRPr lang="en-IN" sz="3200" dirty="0" smtClean="0">
              <a:latin typeface="Arial Unicode MS" pitchFamily="34" charset="-128"/>
              <a:ea typeface="Arial Unicode MS" pitchFamily="34" charset="-128"/>
              <a:cs typeface="Arial Unicode MS" pitchFamily="34" charset="-128"/>
            </a:endParaRPr>
          </a:p>
          <a:p>
            <a:pPr>
              <a:lnSpc>
                <a:spcPct val="120000"/>
              </a:lnSpc>
            </a:pPr>
            <a:r>
              <a:rPr lang="en-US" sz="3200" b="1" dirty="0" smtClean="0">
                <a:latin typeface="+mj-lt"/>
              </a:rPr>
              <a:t>Objectives</a:t>
            </a:r>
            <a:endParaRPr lang="en-IN" sz="3200" b="1" dirty="0" smtClean="0">
              <a:latin typeface="+mj-lt"/>
            </a:endParaRPr>
          </a:p>
          <a:p>
            <a:pPr>
              <a:lnSpc>
                <a:spcPct val="120000"/>
              </a:lnSpc>
            </a:pPr>
            <a:r>
              <a:rPr lang="en-US" sz="3200" dirty="0" smtClean="0">
                <a:latin typeface="Arial Unicode MS" pitchFamily="34" charset="-128"/>
                <a:ea typeface="Arial Unicode MS" pitchFamily="34" charset="-128"/>
                <a:cs typeface="Arial Unicode MS" pitchFamily="34" charset="-128"/>
              </a:rPr>
              <a:t>• To analyze bank customer transaction data</a:t>
            </a:r>
            <a:br>
              <a:rPr lang="en-US" sz="3200" dirty="0" smtClean="0">
                <a:latin typeface="Arial Unicode MS" pitchFamily="34" charset="-128"/>
                <a:ea typeface="Arial Unicode MS" pitchFamily="34" charset="-128"/>
                <a:cs typeface="Arial Unicode MS" pitchFamily="34" charset="-128"/>
              </a:rPr>
            </a:br>
            <a:r>
              <a:rPr lang="en-US" sz="3200" dirty="0" smtClean="0">
                <a:latin typeface="Arial Unicode MS" pitchFamily="34" charset="-128"/>
                <a:ea typeface="Arial Unicode MS" pitchFamily="34" charset="-128"/>
                <a:cs typeface="Arial Unicode MS" pitchFamily="34" charset="-128"/>
              </a:rPr>
              <a:t>• To segment customers based on transaction behavior</a:t>
            </a:r>
            <a:br>
              <a:rPr lang="en-US" sz="3200" dirty="0" smtClean="0">
                <a:latin typeface="Arial Unicode MS" pitchFamily="34" charset="-128"/>
                <a:ea typeface="Arial Unicode MS" pitchFamily="34" charset="-128"/>
                <a:cs typeface="Arial Unicode MS" pitchFamily="34" charset="-128"/>
              </a:rPr>
            </a:br>
            <a:r>
              <a:rPr lang="en-US" sz="3200" dirty="0" smtClean="0">
                <a:latin typeface="Arial Unicode MS" pitchFamily="34" charset="-128"/>
                <a:ea typeface="Arial Unicode MS" pitchFamily="34" charset="-128"/>
                <a:cs typeface="Arial Unicode MS" pitchFamily="34" charset="-128"/>
              </a:rPr>
              <a:t>• To identify high, medium, and low activity customers</a:t>
            </a:r>
            <a:br>
              <a:rPr lang="en-US" sz="3200" dirty="0" smtClean="0">
                <a:latin typeface="Arial Unicode MS" pitchFamily="34" charset="-128"/>
                <a:ea typeface="Arial Unicode MS" pitchFamily="34" charset="-128"/>
                <a:cs typeface="Arial Unicode MS" pitchFamily="34" charset="-128"/>
              </a:rPr>
            </a:br>
            <a:r>
              <a:rPr lang="en-US" sz="3200" dirty="0" smtClean="0">
                <a:latin typeface="Arial Unicode MS" pitchFamily="34" charset="-128"/>
                <a:ea typeface="Arial Unicode MS" pitchFamily="34" charset="-128"/>
                <a:cs typeface="Arial Unicode MS" pitchFamily="34" charset="-128"/>
              </a:rPr>
              <a:t>• To support data-driven banking decisions</a:t>
            </a:r>
            <a:endParaRPr lang="en-IN" sz="3200" dirty="0" smtClean="0">
              <a:latin typeface="Arial Unicode MS" pitchFamily="34" charset="-128"/>
              <a:ea typeface="Arial Unicode MS" pitchFamily="34" charset="-128"/>
              <a:cs typeface="Arial Unicode MS" pitchFamily="34" charset="-128"/>
            </a:endParaRPr>
          </a:p>
          <a:p>
            <a:pPr>
              <a:lnSpc>
                <a:spcPct val="120000"/>
              </a:lnSpc>
            </a:pPr>
            <a:r>
              <a:rPr lang="en-US" sz="3200" b="1" dirty="0" smtClean="0">
                <a:latin typeface="+mj-lt"/>
              </a:rPr>
              <a:t>Scope of the Study</a:t>
            </a:r>
            <a:endParaRPr lang="en-IN" sz="3200" b="1" dirty="0" smtClean="0">
              <a:latin typeface="+mj-lt"/>
            </a:endParaRPr>
          </a:p>
          <a:p>
            <a:pPr>
              <a:lnSpc>
                <a:spcPct val="120000"/>
              </a:lnSpc>
            </a:pPr>
            <a:r>
              <a:rPr lang="en-US" sz="3200" dirty="0" smtClean="0">
                <a:latin typeface="Arial Unicode MS" pitchFamily="34" charset="-128"/>
                <a:ea typeface="Arial Unicode MS" pitchFamily="34" charset="-128"/>
                <a:cs typeface="Arial Unicode MS" pitchFamily="34" charset="-128"/>
              </a:rPr>
              <a:t>The study is limited to the analysis of the given Excel dataset using Excel tools such as sorting, filtering, formulas, and pivot tables.</a:t>
            </a:r>
            <a:endParaRPr lang="en-IN" sz="3200" dirty="0" smtClean="0">
              <a:latin typeface="Arial Unicode MS" pitchFamily="34" charset="-128"/>
              <a:ea typeface="Arial Unicode MS" pitchFamily="34" charset="-128"/>
              <a:cs typeface="Arial Unicode MS" pitchFamily="34" charset="-128"/>
            </a:endParaRPr>
          </a:p>
          <a:p>
            <a:pPr>
              <a:lnSpc>
                <a:spcPct val="120000"/>
              </a:lnSpc>
            </a:pPr>
            <a:r>
              <a:rPr lang="en-US" sz="3200" b="1" dirty="0" smtClean="0">
                <a:latin typeface="Arial Unicode MS" pitchFamily="34" charset="-128"/>
                <a:ea typeface="Arial Unicode MS" pitchFamily="34" charset="-128"/>
                <a:cs typeface="Arial Unicode MS" pitchFamily="34" charset="-128"/>
              </a:rPr>
              <a:t>Methodology</a:t>
            </a:r>
            <a:endParaRPr lang="en-IN" sz="3200" b="1" dirty="0" smtClean="0">
              <a:latin typeface="Arial Unicode MS" pitchFamily="34" charset="-128"/>
              <a:ea typeface="Arial Unicode MS" pitchFamily="34" charset="-128"/>
              <a:cs typeface="Arial Unicode MS" pitchFamily="34" charset="-128"/>
            </a:endParaRPr>
          </a:p>
          <a:p>
            <a:pPr>
              <a:lnSpc>
                <a:spcPct val="120000"/>
              </a:lnSpc>
            </a:pPr>
            <a:r>
              <a:rPr lang="en-US" sz="3200" dirty="0" smtClean="0">
                <a:latin typeface="Arial Unicode MS" pitchFamily="34" charset="-128"/>
                <a:ea typeface="Arial Unicode MS" pitchFamily="34" charset="-128"/>
                <a:cs typeface="Arial Unicode MS" pitchFamily="34" charset="-128"/>
              </a:rPr>
              <a:t>1. Collection of bank transaction data</a:t>
            </a:r>
            <a:br>
              <a:rPr lang="en-US" sz="3200" dirty="0" smtClean="0">
                <a:latin typeface="Arial Unicode MS" pitchFamily="34" charset="-128"/>
                <a:ea typeface="Arial Unicode MS" pitchFamily="34" charset="-128"/>
                <a:cs typeface="Arial Unicode MS" pitchFamily="34" charset="-128"/>
              </a:rPr>
            </a:br>
            <a:r>
              <a:rPr lang="en-US" sz="3200" dirty="0" smtClean="0">
                <a:latin typeface="Arial Unicode MS" pitchFamily="34" charset="-128"/>
                <a:ea typeface="Arial Unicode MS" pitchFamily="34" charset="-128"/>
                <a:cs typeface="Arial Unicode MS" pitchFamily="34" charset="-128"/>
              </a:rPr>
              <a:t>2. Data cleaning and formatting in Excel</a:t>
            </a:r>
            <a:br>
              <a:rPr lang="en-US" sz="3200" dirty="0" smtClean="0">
                <a:latin typeface="Arial Unicode MS" pitchFamily="34" charset="-128"/>
                <a:ea typeface="Arial Unicode MS" pitchFamily="34" charset="-128"/>
                <a:cs typeface="Arial Unicode MS" pitchFamily="34" charset="-128"/>
              </a:rPr>
            </a:br>
            <a:r>
              <a:rPr lang="en-US" sz="3200" dirty="0" smtClean="0">
                <a:latin typeface="Arial Unicode MS" pitchFamily="34" charset="-128"/>
                <a:ea typeface="Arial Unicode MS" pitchFamily="34" charset="-128"/>
                <a:cs typeface="Arial Unicode MS" pitchFamily="34" charset="-128"/>
              </a:rPr>
              <a:t>3. Use of formulas and pivot tables</a:t>
            </a:r>
            <a:br>
              <a:rPr lang="en-US" sz="3200" dirty="0" smtClean="0">
                <a:latin typeface="Arial Unicode MS" pitchFamily="34" charset="-128"/>
                <a:ea typeface="Arial Unicode MS" pitchFamily="34" charset="-128"/>
                <a:cs typeface="Arial Unicode MS" pitchFamily="34" charset="-128"/>
              </a:rPr>
            </a:br>
            <a:r>
              <a:rPr lang="en-US" sz="3200" dirty="0" smtClean="0">
                <a:latin typeface="Arial Unicode MS" pitchFamily="34" charset="-128"/>
                <a:ea typeface="Arial Unicode MS" pitchFamily="34" charset="-128"/>
                <a:cs typeface="Arial Unicode MS" pitchFamily="34" charset="-128"/>
              </a:rPr>
              <a:t>4. Customer segmentation</a:t>
            </a:r>
            <a:br>
              <a:rPr lang="en-US" sz="3200" dirty="0" smtClean="0">
                <a:latin typeface="Arial Unicode MS" pitchFamily="34" charset="-128"/>
                <a:ea typeface="Arial Unicode MS" pitchFamily="34" charset="-128"/>
                <a:cs typeface="Arial Unicode MS" pitchFamily="34" charset="-128"/>
              </a:rPr>
            </a:br>
            <a:r>
              <a:rPr lang="en-US" sz="3200" dirty="0" smtClean="0">
                <a:latin typeface="Arial Unicode MS" pitchFamily="34" charset="-128"/>
                <a:ea typeface="Arial Unicode MS" pitchFamily="34" charset="-128"/>
                <a:cs typeface="Arial Unicode MS" pitchFamily="34" charset="-128"/>
              </a:rPr>
              <a:t>5. Interpretation of results</a:t>
            </a:r>
            <a:endParaRPr lang="en-IN" sz="3200" dirty="0" smtClean="0">
              <a:latin typeface="Arial Unicode MS" pitchFamily="34" charset="-128"/>
              <a:ea typeface="Arial Unicode MS" pitchFamily="34" charset="-128"/>
              <a:cs typeface="Arial Unicode MS" pitchFamily="34" charset="-128"/>
            </a:endParaRP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0000"/>
            </a:gs>
            <a:gs pos="39999">
              <a:srgbClr val="0A128C"/>
            </a:gs>
            <a:gs pos="70000">
              <a:srgbClr val="181CC7"/>
            </a:gs>
            <a:gs pos="88000">
              <a:srgbClr val="7005D4"/>
            </a:gs>
            <a:gs pos="100000">
              <a:srgbClr val="8C3D91"/>
            </a:gs>
          </a:gsLst>
          <a:lin ang="16200000" scaled="0"/>
        </a:gradFill>
        <a:effectLst/>
      </p:bgPr>
    </p:bg>
    <p:spTree>
      <p:nvGrpSpPr>
        <p:cNvPr id="1" name=""/>
        <p:cNvGrpSpPr/>
        <p:nvPr/>
      </p:nvGrpSpPr>
      <p:grpSpPr>
        <a:xfrm>
          <a:off x="0" y="0"/>
          <a:ext cx="0" cy="0"/>
          <a:chOff x="0" y="0"/>
          <a:chExt cx="0" cy="0"/>
        </a:xfrm>
      </p:grpSpPr>
      <p:graphicFrame>
        <p:nvGraphicFramePr>
          <p:cNvPr id="18" name="Table 17"/>
          <p:cNvGraphicFramePr>
            <a:graphicFrameLocks noGrp="1"/>
          </p:cNvGraphicFramePr>
          <p:nvPr/>
        </p:nvGraphicFramePr>
        <p:xfrm>
          <a:off x="-1" y="223938"/>
          <a:ext cx="12073818" cy="6342452"/>
        </p:xfrm>
        <a:graphic>
          <a:graphicData uri="http://schemas.openxmlformats.org/drawingml/2006/table">
            <a:tbl>
              <a:tblPr/>
              <a:tblGrid>
                <a:gridCol w="1199882"/>
                <a:gridCol w="1199882"/>
                <a:gridCol w="1699836"/>
                <a:gridCol w="1199882"/>
                <a:gridCol w="1810448"/>
                <a:gridCol w="1194318"/>
                <a:gridCol w="1369806"/>
                <a:gridCol w="1199882"/>
                <a:gridCol w="1199882"/>
              </a:tblGrid>
              <a:tr h="354645">
                <a:tc>
                  <a:txBody>
                    <a:bodyPr/>
                    <a:lstStyle/>
                    <a:p>
                      <a:pPr algn="l" fontAlgn="b"/>
                      <a:r>
                        <a:rPr lang="en-IN" sz="1000" b="0" i="0" u="none" strike="noStrike" dirty="0" err="1">
                          <a:solidFill>
                            <a:schemeClr val="bg1"/>
                          </a:solidFill>
                          <a:latin typeface="Calibri"/>
                        </a:rPr>
                        <a:t>TransactionID</a:t>
                      </a:r>
                      <a:endParaRPr lang="en-IN" sz="1000" b="0" i="0" u="none" strike="noStrike" dirty="0">
                        <a:solidFill>
                          <a:schemeClr val="bg1"/>
                        </a:solidFill>
                        <a:latin typeface="Calibri"/>
                      </a:endParaRPr>
                    </a:p>
                  </a:txBody>
                  <a:tcPr marL="4817" marR="4817" marT="4817" marB="0" anchor="b">
                    <a:lnL>
                      <a:noFill/>
                    </a:lnL>
                    <a:lnR>
                      <a:noFill/>
                    </a:lnR>
                    <a:lnT>
                      <a:noFill/>
                    </a:lnT>
                    <a:lnB>
                      <a:noFill/>
                    </a:lnB>
                  </a:tcPr>
                </a:tc>
                <a:tc>
                  <a:txBody>
                    <a:bodyPr/>
                    <a:lstStyle/>
                    <a:p>
                      <a:pPr algn="l" fontAlgn="b"/>
                      <a:r>
                        <a:rPr lang="en-IN" sz="1000" b="0" i="0" u="none" strike="noStrike" dirty="0" err="1">
                          <a:solidFill>
                            <a:schemeClr val="bg1"/>
                          </a:solidFill>
                          <a:latin typeface="Calibri"/>
                        </a:rPr>
                        <a:t>CustomerID</a:t>
                      </a:r>
                      <a:endParaRPr lang="en-IN" sz="1000" b="0" i="0" u="none" strike="noStrike" dirty="0">
                        <a:solidFill>
                          <a:schemeClr val="bg1"/>
                        </a:solidFill>
                        <a:latin typeface="Calibri"/>
                      </a:endParaRPr>
                    </a:p>
                  </a:txBody>
                  <a:tcPr marL="4817" marR="4817" marT="4817" marB="0" anchor="b">
                    <a:lnL>
                      <a:noFill/>
                    </a:lnL>
                    <a:lnR>
                      <a:noFill/>
                    </a:lnR>
                    <a:lnT>
                      <a:noFill/>
                    </a:lnT>
                    <a:lnB>
                      <a:noFill/>
                    </a:lnB>
                  </a:tcPr>
                </a:tc>
                <a:tc>
                  <a:txBody>
                    <a:bodyPr/>
                    <a:lstStyle/>
                    <a:p>
                      <a:pPr algn="ctr" fontAlgn="b"/>
                      <a:r>
                        <a:rPr lang="en-IN" sz="1000" b="0" i="0" u="none" strike="noStrike" dirty="0" err="1">
                          <a:solidFill>
                            <a:schemeClr val="bg1"/>
                          </a:solidFill>
                          <a:latin typeface="Calibri"/>
                        </a:rPr>
                        <a:t>CustomerDOB</a:t>
                      </a:r>
                      <a:endParaRPr lang="en-IN" sz="1000" b="0" i="0" u="none" strike="noStrike" dirty="0">
                        <a:solidFill>
                          <a:schemeClr val="bg1"/>
                        </a:solidFill>
                        <a:latin typeface="Calibri"/>
                      </a:endParaRP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CustGender</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CustLocation</a:t>
                      </a:r>
                    </a:p>
                  </a:txBody>
                  <a:tcPr marL="4817" marR="4817" marT="4817" marB="0" anchor="b">
                    <a:lnL>
                      <a:noFill/>
                    </a:lnL>
                    <a:lnR>
                      <a:noFill/>
                    </a:lnR>
                    <a:lnT>
                      <a:noFill/>
                    </a:lnT>
                    <a:lnB>
                      <a:noFill/>
                    </a:lnB>
                  </a:tcPr>
                </a:tc>
                <a:tc>
                  <a:txBody>
                    <a:bodyPr/>
                    <a:lstStyle/>
                    <a:p>
                      <a:pPr algn="l" fontAlgn="b"/>
                      <a:r>
                        <a:rPr lang="en-IN" sz="1000" b="0" i="0" u="none" strike="noStrike" dirty="0" err="1">
                          <a:solidFill>
                            <a:schemeClr val="bg1"/>
                          </a:solidFill>
                          <a:latin typeface="Calibri"/>
                        </a:rPr>
                        <a:t>CustAccountBalance</a:t>
                      </a:r>
                      <a:endParaRPr lang="en-IN" sz="1000" b="0" i="0" u="none" strike="noStrike" dirty="0">
                        <a:solidFill>
                          <a:schemeClr val="bg1"/>
                        </a:solidFill>
                        <a:latin typeface="Calibri"/>
                      </a:endParaRPr>
                    </a:p>
                  </a:txBody>
                  <a:tcPr marL="4817" marR="4817" marT="4817" marB="0" anchor="b">
                    <a:lnL>
                      <a:noFill/>
                    </a:lnL>
                    <a:lnR>
                      <a:noFill/>
                    </a:lnR>
                    <a:lnT>
                      <a:noFill/>
                    </a:lnT>
                    <a:lnB>
                      <a:noFill/>
                    </a:lnB>
                  </a:tcPr>
                </a:tc>
                <a:tc>
                  <a:txBody>
                    <a:bodyPr/>
                    <a:lstStyle/>
                    <a:p>
                      <a:pPr algn="l" fontAlgn="b"/>
                      <a:r>
                        <a:rPr lang="en-IN" sz="1000" b="0" i="0" u="none" strike="noStrike" dirty="0" smtClean="0">
                          <a:solidFill>
                            <a:schemeClr val="bg1"/>
                          </a:solidFill>
                          <a:latin typeface="Calibri"/>
                        </a:rPr>
                        <a:t>             </a:t>
                      </a:r>
                      <a:r>
                        <a:rPr lang="en-IN" sz="1000" b="0" i="0" u="none" strike="noStrike" dirty="0" err="1" smtClean="0">
                          <a:solidFill>
                            <a:schemeClr val="bg1"/>
                          </a:solidFill>
                          <a:latin typeface="Calibri"/>
                        </a:rPr>
                        <a:t>TransactionDate</a:t>
                      </a:r>
                      <a:endParaRPr lang="en-IN" sz="1000" b="0" i="0" u="none" strike="noStrike" dirty="0">
                        <a:solidFill>
                          <a:schemeClr val="bg1"/>
                        </a:solidFill>
                        <a:latin typeface="Calibri"/>
                      </a:endParaRP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TransactionTime</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TransactionAmount (INR)</a:t>
                      </a:r>
                    </a:p>
                  </a:txBody>
                  <a:tcPr marL="4817" marR="4817" marT="4817" marB="0" anchor="b">
                    <a:lnL>
                      <a:noFill/>
                    </a:lnL>
                    <a:lnR>
                      <a:noFill/>
                    </a:lnR>
                    <a:lnT>
                      <a:noFill/>
                    </a:lnT>
                    <a:lnB>
                      <a:noFill/>
                    </a:lnB>
                  </a:tcPr>
                </a:tc>
              </a:tr>
              <a:tr h="238195">
                <a:tc>
                  <a:txBody>
                    <a:bodyPr/>
                    <a:lstStyle/>
                    <a:p>
                      <a:pPr algn="l" fontAlgn="b"/>
                      <a:r>
                        <a:rPr lang="en-IN" sz="1000" b="0" i="0" u="none" strike="noStrike">
                          <a:solidFill>
                            <a:schemeClr val="bg1"/>
                          </a:solidFill>
                          <a:latin typeface="Calibri"/>
                        </a:rPr>
                        <a:t>T1</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C5841053</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10-01-1994</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F</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JAMSHEDPUR</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17819.05</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02-08-2016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143207</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25</a:t>
                      </a:r>
                    </a:p>
                  </a:txBody>
                  <a:tcPr marL="4817" marR="4817" marT="4817" marB="0" anchor="b">
                    <a:lnL>
                      <a:noFill/>
                    </a:lnL>
                    <a:lnR>
                      <a:noFill/>
                    </a:lnR>
                    <a:lnT>
                      <a:noFill/>
                    </a:lnT>
                    <a:lnB>
                      <a:noFill/>
                    </a:lnB>
                  </a:tcPr>
                </a:tc>
              </a:tr>
              <a:tr h="172774">
                <a:tc>
                  <a:txBody>
                    <a:bodyPr/>
                    <a:lstStyle/>
                    <a:p>
                      <a:pPr algn="l" fontAlgn="b"/>
                      <a:r>
                        <a:rPr lang="en-IN" sz="1000" b="0" i="0" u="none" strike="noStrike">
                          <a:solidFill>
                            <a:schemeClr val="bg1"/>
                          </a:solidFill>
                          <a:latin typeface="Calibri"/>
                        </a:rPr>
                        <a:t>T2</a:t>
                      </a:r>
                    </a:p>
                  </a:txBody>
                  <a:tcPr marL="4817" marR="4817" marT="4817" marB="0" anchor="b">
                    <a:lnL>
                      <a:noFill/>
                    </a:lnL>
                    <a:lnR>
                      <a:noFill/>
                    </a:lnR>
                    <a:lnT>
                      <a:noFill/>
                    </a:lnT>
                    <a:lnB>
                      <a:noFill/>
                    </a:lnB>
                  </a:tcPr>
                </a:tc>
                <a:tc>
                  <a:txBody>
                    <a:bodyPr/>
                    <a:lstStyle/>
                    <a:p>
                      <a:pPr algn="l" fontAlgn="b"/>
                      <a:r>
                        <a:rPr lang="en-IN" sz="1000" b="0" i="0" u="none" strike="noStrike" dirty="0">
                          <a:solidFill>
                            <a:schemeClr val="bg1"/>
                          </a:solidFill>
                          <a:latin typeface="Calibri"/>
                        </a:rPr>
                        <a:t>C2142763</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04-04-1957</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JHAJJAR</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2270.69</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02-08-2016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141858</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27999</a:t>
                      </a:r>
                    </a:p>
                  </a:txBody>
                  <a:tcPr marL="4817" marR="4817" marT="4817" marB="0" anchor="b">
                    <a:lnL>
                      <a:noFill/>
                    </a:lnL>
                    <a:lnR>
                      <a:noFill/>
                    </a:lnR>
                    <a:lnT>
                      <a:noFill/>
                    </a:lnT>
                    <a:lnB>
                      <a:noFill/>
                    </a:lnB>
                  </a:tcPr>
                </a:tc>
              </a:tr>
              <a:tr h="172774">
                <a:tc>
                  <a:txBody>
                    <a:bodyPr/>
                    <a:lstStyle/>
                    <a:p>
                      <a:pPr algn="l" fontAlgn="b"/>
                      <a:r>
                        <a:rPr lang="en-IN" sz="1000" b="0" i="0" u="none" strike="noStrike" dirty="0">
                          <a:solidFill>
                            <a:schemeClr val="bg1"/>
                          </a:solidFill>
                          <a:latin typeface="Calibri"/>
                        </a:rPr>
                        <a:t>T3</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C4417068</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26-11-1996</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F</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MUMBAI</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17874.44</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02-08-2016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142712</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459</a:t>
                      </a:r>
                    </a:p>
                  </a:txBody>
                  <a:tcPr marL="4817" marR="4817" marT="4817" marB="0" anchor="b">
                    <a:lnL>
                      <a:noFill/>
                    </a:lnL>
                    <a:lnR>
                      <a:noFill/>
                    </a:lnR>
                    <a:lnT>
                      <a:noFill/>
                    </a:lnT>
                    <a:lnB>
                      <a:noFill/>
                    </a:lnB>
                  </a:tcPr>
                </a:tc>
              </a:tr>
              <a:tr h="172774">
                <a:tc>
                  <a:txBody>
                    <a:bodyPr/>
                    <a:lstStyle/>
                    <a:p>
                      <a:pPr algn="l" fontAlgn="b"/>
                      <a:r>
                        <a:rPr lang="en-IN" sz="1000" b="0" i="0" u="none" strike="noStrike">
                          <a:solidFill>
                            <a:schemeClr val="bg1"/>
                          </a:solidFill>
                          <a:latin typeface="Calibri"/>
                        </a:rPr>
                        <a:t>T4</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C5342380</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14-09-1973</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F</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MUMBAI</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866503.2</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02-08-2016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142714</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2060</a:t>
                      </a:r>
                    </a:p>
                  </a:txBody>
                  <a:tcPr marL="4817" marR="4817" marT="4817" marB="0" anchor="b">
                    <a:lnL>
                      <a:noFill/>
                    </a:lnL>
                    <a:lnR>
                      <a:noFill/>
                    </a:lnR>
                    <a:lnT>
                      <a:noFill/>
                    </a:lnT>
                    <a:lnB>
                      <a:noFill/>
                    </a:lnB>
                  </a:tcPr>
                </a:tc>
              </a:tr>
              <a:tr h="238195">
                <a:tc>
                  <a:txBody>
                    <a:bodyPr/>
                    <a:lstStyle/>
                    <a:p>
                      <a:pPr algn="l" fontAlgn="b"/>
                      <a:r>
                        <a:rPr lang="en-IN" sz="1000" b="0" i="0" u="none" strike="noStrike">
                          <a:solidFill>
                            <a:schemeClr val="bg1"/>
                          </a:solidFill>
                          <a:latin typeface="Calibri"/>
                        </a:rPr>
                        <a:t>T5</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C9031234</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24-03-1988</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F</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NAVI MUMBAI</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6714.43</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02-08-2016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181156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1762.5</a:t>
                      </a:r>
                    </a:p>
                  </a:txBody>
                  <a:tcPr marL="4817" marR="4817" marT="4817" marB="0" anchor="b">
                    <a:lnL>
                      <a:noFill/>
                    </a:lnL>
                    <a:lnR>
                      <a:noFill/>
                    </a:lnR>
                    <a:lnT>
                      <a:noFill/>
                    </a:lnT>
                    <a:lnB>
                      <a:noFill/>
                    </a:lnB>
                  </a:tcPr>
                </a:tc>
              </a:tr>
              <a:tr h="238195">
                <a:tc>
                  <a:txBody>
                    <a:bodyPr/>
                    <a:lstStyle/>
                    <a:p>
                      <a:pPr algn="l" fontAlgn="b"/>
                      <a:r>
                        <a:rPr lang="en-IN" sz="1000" b="0" i="0" u="none" strike="noStrike">
                          <a:solidFill>
                            <a:schemeClr val="bg1"/>
                          </a:solidFill>
                          <a:latin typeface="Calibri"/>
                        </a:rPr>
                        <a:t>T6</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C1536588</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08-10-1972</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F</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ITANAGAR</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53609.2</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02-08-2016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173940</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676</a:t>
                      </a:r>
                    </a:p>
                  </a:txBody>
                  <a:tcPr marL="4817" marR="4817" marT="4817" marB="0" anchor="b">
                    <a:lnL>
                      <a:noFill/>
                    </a:lnL>
                    <a:lnR>
                      <a:noFill/>
                    </a:lnR>
                    <a:lnT>
                      <a:noFill/>
                    </a:lnT>
                    <a:lnB>
                      <a:noFill/>
                    </a:lnB>
                  </a:tcPr>
                </a:tc>
              </a:tr>
              <a:tr h="172774">
                <a:tc>
                  <a:txBody>
                    <a:bodyPr/>
                    <a:lstStyle/>
                    <a:p>
                      <a:pPr algn="l" fontAlgn="b"/>
                      <a:r>
                        <a:rPr lang="en-IN" sz="1000" b="0" i="0" u="none" strike="noStrike">
                          <a:solidFill>
                            <a:schemeClr val="bg1"/>
                          </a:solidFill>
                          <a:latin typeface="Calibri"/>
                        </a:rPr>
                        <a:t>T7</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C7126560</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26-01-1992</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F</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MUMBAI</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973.46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02-08-2016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173806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566</a:t>
                      </a:r>
                    </a:p>
                  </a:txBody>
                  <a:tcPr marL="4817" marR="4817" marT="4817" marB="0" anchor="b">
                    <a:lnL>
                      <a:noFill/>
                    </a:lnL>
                    <a:lnR>
                      <a:noFill/>
                    </a:lnR>
                    <a:lnT>
                      <a:noFill/>
                    </a:lnT>
                    <a:lnB>
                      <a:noFill/>
                    </a:lnB>
                  </a:tcPr>
                </a:tc>
              </a:tr>
              <a:tr h="172774">
                <a:tc>
                  <a:txBody>
                    <a:bodyPr/>
                    <a:lstStyle/>
                    <a:p>
                      <a:pPr algn="l" fontAlgn="b"/>
                      <a:r>
                        <a:rPr lang="en-IN" sz="1000" b="0" i="0" u="none" strike="noStrike">
                          <a:solidFill>
                            <a:schemeClr val="bg1"/>
                          </a:solidFill>
                          <a:latin typeface="Calibri"/>
                        </a:rPr>
                        <a:t>T8</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C1220223</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27-01-1982</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MUMBAI</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95075.54</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02-08-2016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170537</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148</a:t>
                      </a:r>
                    </a:p>
                  </a:txBody>
                  <a:tcPr marL="4817" marR="4817" marT="4817" marB="0" anchor="b">
                    <a:lnL>
                      <a:noFill/>
                    </a:lnL>
                    <a:lnR>
                      <a:noFill/>
                    </a:lnR>
                    <a:lnT>
                      <a:noFill/>
                    </a:lnT>
                    <a:lnB>
                      <a:noFill/>
                    </a:lnB>
                  </a:tcPr>
                </a:tc>
              </a:tr>
              <a:tr h="238195">
                <a:tc>
                  <a:txBody>
                    <a:bodyPr/>
                    <a:lstStyle/>
                    <a:p>
                      <a:pPr algn="l" fontAlgn="b"/>
                      <a:r>
                        <a:rPr lang="en-IN" sz="1000" b="0" i="0" u="none" strike="noStrike">
                          <a:solidFill>
                            <a:schemeClr val="bg1"/>
                          </a:solidFill>
                          <a:latin typeface="Calibri"/>
                        </a:rPr>
                        <a:t>T9</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C8536061</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19-04-1988</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F</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GURGAON</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14906.96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02-08-2016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192825</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833</a:t>
                      </a:r>
                    </a:p>
                  </a:txBody>
                  <a:tcPr marL="4817" marR="4817" marT="4817" marB="0" anchor="b">
                    <a:lnL>
                      <a:noFill/>
                    </a:lnL>
                    <a:lnR>
                      <a:noFill/>
                    </a:lnR>
                    <a:lnT>
                      <a:noFill/>
                    </a:lnT>
                    <a:lnB>
                      <a:noFill/>
                    </a:lnB>
                  </a:tcPr>
                </a:tc>
              </a:tr>
              <a:tr h="172774">
                <a:tc>
                  <a:txBody>
                    <a:bodyPr/>
                    <a:lstStyle/>
                    <a:p>
                      <a:pPr algn="l" fontAlgn="b"/>
                      <a:r>
                        <a:rPr lang="en-IN" sz="1000" b="0" i="0" u="none" strike="noStrike">
                          <a:solidFill>
                            <a:schemeClr val="bg1"/>
                          </a:solidFill>
                          <a:latin typeface="Calibri"/>
                        </a:rPr>
                        <a:t>T10</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C6638934</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22-06-1984</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MUMBAI</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4279.22</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02-08-2016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192446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289.11</a:t>
                      </a:r>
                    </a:p>
                  </a:txBody>
                  <a:tcPr marL="4817" marR="4817" marT="4817" marB="0" anchor="b">
                    <a:lnL>
                      <a:noFill/>
                    </a:lnL>
                    <a:lnR>
                      <a:noFill/>
                    </a:lnR>
                    <a:lnT>
                      <a:noFill/>
                    </a:lnT>
                    <a:lnB>
                      <a:noFill/>
                    </a:lnB>
                  </a:tcPr>
                </a:tc>
              </a:tr>
              <a:tr h="172774">
                <a:tc>
                  <a:txBody>
                    <a:bodyPr/>
                    <a:lstStyle/>
                    <a:p>
                      <a:pPr algn="l" fontAlgn="b"/>
                      <a:r>
                        <a:rPr lang="en-IN" sz="1000" b="0" i="0" u="none" strike="noStrike">
                          <a:solidFill>
                            <a:schemeClr val="bg1"/>
                          </a:solidFill>
                          <a:latin typeface="Calibri"/>
                        </a:rPr>
                        <a:t>T11</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C5430833</a:t>
                      </a:r>
                    </a:p>
                  </a:txBody>
                  <a:tcPr marL="4817" marR="4817" marT="4817" marB="0" anchor="b">
                    <a:lnL>
                      <a:noFill/>
                    </a:lnL>
                    <a:lnR>
                      <a:noFill/>
                    </a:lnR>
                    <a:lnT>
                      <a:noFill/>
                    </a:lnT>
                    <a:lnB>
                      <a:noFill/>
                    </a:lnB>
                  </a:tcPr>
                </a:tc>
                <a:tc>
                  <a:txBody>
                    <a:bodyPr/>
                    <a:lstStyle/>
                    <a:p>
                      <a:pPr algn="ctr" fontAlgn="b"/>
                      <a:r>
                        <a:rPr lang="en-IN" sz="1000" b="0" i="0" u="none" strike="noStrike">
                          <a:solidFill>
                            <a:schemeClr val="bg1"/>
                          </a:solidFill>
                          <a:latin typeface="Calibri"/>
                        </a:rPr>
                        <a:t>22-07-1982</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MOHALI</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48429.49</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02-08-2016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204133</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259</a:t>
                      </a:r>
                    </a:p>
                  </a:txBody>
                  <a:tcPr marL="4817" marR="4817" marT="4817" marB="0" anchor="b">
                    <a:lnL>
                      <a:noFill/>
                    </a:lnL>
                    <a:lnR>
                      <a:noFill/>
                    </a:lnR>
                    <a:lnT>
                      <a:noFill/>
                    </a:lnT>
                    <a:lnB>
                      <a:noFill/>
                    </a:lnB>
                  </a:tcPr>
                </a:tc>
              </a:tr>
              <a:tr h="172774">
                <a:tc>
                  <a:txBody>
                    <a:bodyPr/>
                    <a:lstStyle/>
                    <a:p>
                      <a:pPr algn="l" fontAlgn="b"/>
                      <a:r>
                        <a:rPr lang="en-IN" sz="1000" b="0" i="0" u="none" strike="noStrike">
                          <a:solidFill>
                            <a:schemeClr val="bg1"/>
                          </a:solidFill>
                          <a:latin typeface="Calibri"/>
                        </a:rPr>
                        <a:t>T12</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C6939838</a:t>
                      </a:r>
                    </a:p>
                  </a:txBody>
                  <a:tcPr marL="4817" marR="4817" marT="4817" marB="0" anchor="b">
                    <a:lnL>
                      <a:noFill/>
                    </a:lnL>
                    <a:lnR>
                      <a:noFill/>
                    </a:lnR>
                    <a:lnT>
                      <a:noFill/>
                    </a:lnT>
                    <a:lnB>
                      <a:noFill/>
                    </a:lnB>
                  </a:tcPr>
                </a:tc>
                <a:tc>
                  <a:txBody>
                    <a:bodyPr/>
                    <a:lstStyle/>
                    <a:p>
                      <a:pPr algn="ctr" fontAlgn="b"/>
                      <a:r>
                        <a:rPr lang="en-IN" sz="1000" b="0" i="0" u="none" strike="noStrike">
                          <a:solidFill>
                            <a:schemeClr val="bg1"/>
                          </a:solidFill>
                          <a:latin typeface="Calibri"/>
                        </a:rPr>
                        <a:t>07-07-1988</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GUNTUR</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14613.46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02-08-2016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205108</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202</a:t>
                      </a:r>
                    </a:p>
                  </a:txBody>
                  <a:tcPr marL="4817" marR="4817" marT="4817" marB="0" anchor="b">
                    <a:lnL>
                      <a:noFill/>
                    </a:lnL>
                    <a:lnR>
                      <a:noFill/>
                    </a:lnR>
                    <a:lnT>
                      <a:noFill/>
                    </a:lnT>
                    <a:lnB>
                      <a:noFill/>
                    </a:lnB>
                  </a:tcPr>
                </a:tc>
              </a:tr>
              <a:tr h="238195">
                <a:tc>
                  <a:txBody>
                    <a:bodyPr/>
                    <a:lstStyle/>
                    <a:p>
                      <a:pPr algn="l" fontAlgn="b"/>
                      <a:r>
                        <a:rPr lang="en-IN" sz="1000" b="0" i="0" u="none" strike="noStrike">
                          <a:solidFill>
                            <a:schemeClr val="bg1"/>
                          </a:solidFill>
                          <a:latin typeface="Calibri"/>
                        </a:rPr>
                        <a:t>T13</a:t>
                      </a:r>
                    </a:p>
                  </a:txBody>
                  <a:tcPr marL="4817" marR="4817" marT="4817" marB="0" anchor="b">
                    <a:lnL>
                      <a:noFill/>
                    </a:lnL>
                    <a:lnR>
                      <a:noFill/>
                    </a:lnR>
                    <a:lnT>
                      <a:noFill/>
                    </a:lnT>
                    <a:lnB>
                      <a:noFill/>
                    </a:lnB>
                  </a:tcPr>
                </a:tc>
                <a:tc>
                  <a:txBody>
                    <a:bodyPr/>
                    <a:lstStyle/>
                    <a:p>
                      <a:pPr algn="l" fontAlgn="b"/>
                      <a:r>
                        <a:rPr lang="en-IN" sz="1000" b="0" i="0" u="none" strike="noStrike" dirty="0">
                          <a:solidFill>
                            <a:schemeClr val="bg1"/>
                          </a:solidFill>
                          <a:latin typeface="Calibri"/>
                        </a:rPr>
                        <a:t>C6339347</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13-06-1978</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AHMEDABAD</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32274.78</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02-08-2016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203834</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12300</a:t>
                      </a:r>
                    </a:p>
                  </a:txBody>
                  <a:tcPr marL="4817" marR="4817" marT="4817" marB="0" anchor="b">
                    <a:lnL>
                      <a:noFill/>
                    </a:lnL>
                    <a:lnR>
                      <a:noFill/>
                    </a:lnR>
                    <a:lnT>
                      <a:noFill/>
                    </a:lnT>
                    <a:lnB>
                      <a:noFill/>
                    </a:lnB>
                  </a:tcPr>
                </a:tc>
              </a:tr>
              <a:tr h="172774">
                <a:tc>
                  <a:txBody>
                    <a:bodyPr/>
                    <a:lstStyle/>
                    <a:p>
                      <a:pPr algn="l" fontAlgn="b"/>
                      <a:r>
                        <a:rPr lang="en-IN" sz="1000" b="0" i="0" u="none" strike="noStrike">
                          <a:solidFill>
                            <a:schemeClr val="bg1"/>
                          </a:solidFill>
                          <a:latin typeface="Calibri"/>
                        </a:rPr>
                        <a:t>T14</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C8327851</a:t>
                      </a:r>
                    </a:p>
                  </a:txBody>
                  <a:tcPr marL="4817" marR="4817" marT="4817" marB="0" anchor="b">
                    <a:lnL>
                      <a:noFill/>
                    </a:lnL>
                    <a:lnR>
                      <a:noFill/>
                    </a:lnR>
                    <a:lnT>
                      <a:noFill/>
                    </a:lnT>
                    <a:lnB>
                      <a:noFill/>
                    </a:lnB>
                  </a:tcPr>
                </a:tc>
                <a:tc>
                  <a:txBody>
                    <a:bodyPr/>
                    <a:lstStyle/>
                    <a:p>
                      <a:pPr algn="ctr" fontAlgn="b"/>
                      <a:r>
                        <a:rPr lang="en-IN" sz="1000" b="0" i="0" u="none" strike="noStrike">
                          <a:solidFill>
                            <a:schemeClr val="bg1"/>
                          </a:solidFill>
                          <a:latin typeface="Calibri"/>
                        </a:rPr>
                        <a:t>05-01-1992</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F</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THANE</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59950.44</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01-08-2016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84706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50</a:t>
                      </a:r>
                    </a:p>
                  </a:txBody>
                  <a:tcPr marL="4817" marR="4817" marT="4817" marB="0" anchor="b">
                    <a:lnL>
                      <a:noFill/>
                    </a:lnL>
                    <a:lnR>
                      <a:noFill/>
                    </a:lnR>
                    <a:lnT>
                      <a:noFill/>
                    </a:lnT>
                    <a:lnB>
                      <a:noFill/>
                    </a:lnB>
                  </a:tcPr>
                </a:tc>
              </a:tr>
              <a:tr h="172774">
                <a:tc>
                  <a:txBody>
                    <a:bodyPr/>
                    <a:lstStyle/>
                    <a:p>
                      <a:pPr algn="l" fontAlgn="b"/>
                      <a:r>
                        <a:rPr lang="en-IN" sz="1000" b="0" i="0" u="none" strike="noStrike">
                          <a:solidFill>
                            <a:schemeClr val="bg1"/>
                          </a:solidFill>
                          <a:latin typeface="Calibri"/>
                        </a:rPr>
                        <a:t>T15</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C7917151</a:t>
                      </a:r>
                    </a:p>
                  </a:txBody>
                  <a:tcPr marL="4817" marR="4817" marT="4817" marB="0" anchor="b">
                    <a:lnL>
                      <a:noFill/>
                    </a:lnL>
                    <a:lnR>
                      <a:noFill/>
                    </a:lnR>
                    <a:lnT>
                      <a:noFill/>
                    </a:lnT>
                    <a:lnB>
                      <a:noFill/>
                    </a:lnB>
                  </a:tcPr>
                </a:tc>
                <a:tc>
                  <a:txBody>
                    <a:bodyPr/>
                    <a:lstStyle/>
                    <a:p>
                      <a:pPr algn="ctr" fontAlgn="b"/>
                      <a:r>
                        <a:rPr lang="en-IN" sz="1000" b="0" i="0" u="none" strike="noStrike">
                          <a:solidFill>
                            <a:schemeClr val="bg1"/>
                          </a:solidFill>
                          <a:latin typeface="Calibri"/>
                        </a:rPr>
                        <a:t>24-03-1978</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PUNE</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10100.84</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01-08-2016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82253</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338</a:t>
                      </a:r>
                    </a:p>
                  </a:txBody>
                  <a:tcPr marL="4817" marR="4817" marT="4817" marB="0" anchor="b">
                    <a:lnL>
                      <a:noFill/>
                    </a:lnL>
                    <a:lnR>
                      <a:noFill/>
                    </a:lnR>
                    <a:lnT>
                      <a:noFill/>
                    </a:lnT>
                    <a:lnB>
                      <a:noFill/>
                    </a:lnB>
                  </a:tcPr>
                </a:tc>
              </a:tr>
              <a:tr h="238195">
                <a:tc>
                  <a:txBody>
                    <a:bodyPr/>
                    <a:lstStyle/>
                    <a:p>
                      <a:pPr algn="l" fontAlgn="b"/>
                      <a:r>
                        <a:rPr lang="en-IN" sz="1000" b="0" i="0" u="none" strike="noStrike">
                          <a:solidFill>
                            <a:schemeClr val="bg1"/>
                          </a:solidFill>
                          <a:latin typeface="Calibri"/>
                        </a:rPr>
                        <a:t>T16</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C8334633</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10-07-1968</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F</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NEW DELHI</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1283.12</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01-08-2016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125725</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250</a:t>
                      </a:r>
                    </a:p>
                  </a:txBody>
                  <a:tcPr marL="4817" marR="4817" marT="4817" marB="0" anchor="b">
                    <a:lnL>
                      <a:noFill/>
                    </a:lnL>
                    <a:lnR>
                      <a:noFill/>
                    </a:lnR>
                    <a:lnT>
                      <a:noFill/>
                    </a:lnT>
                    <a:lnB>
                      <a:noFill/>
                    </a:lnB>
                  </a:tcPr>
                </a:tc>
              </a:tr>
              <a:tr h="172774">
                <a:tc>
                  <a:txBody>
                    <a:bodyPr/>
                    <a:lstStyle/>
                    <a:p>
                      <a:pPr algn="l" fontAlgn="b"/>
                      <a:r>
                        <a:rPr lang="en-IN" sz="1000" b="0" i="0" u="none" strike="noStrike">
                          <a:solidFill>
                            <a:schemeClr val="bg1"/>
                          </a:solidFill>
                          <a:latin typeface="Calibri"/>
                        </a:rPr>
                        <a:t>T17</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C1376215</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1/1/1800</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MUMBAI</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77495.15</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01-08-2016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124727</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1423.11</a:t>
                      </a:r>
                    </a:p>
                  </a:txBody>
                  <a:tcPr marL="4817" marR="4817" marT="4817" marB="0" anchor="b">
                    <a:lnL>
                      <a:noFill/>
                    </a:lnL>
                    <a:lnR>
                      <a:noFill/>
                    </a:lnR>
                    <a:lnT>
                      <a:noFill/>
                    </a:lnT>
                    <a:lnB>
                      <a:noFill/>
                    </a:lnB>
                  </a:tcPr>
                </a:tc>
              </a:tr>
              <a:tr h="172774">
                <a:tc>
                  <a:txBody>
                    <a:bodyPr/>
                    <a:lstStyle/>
                    <a:p>
                      <a:pPr algn="l" fontAlgn="b"/>
                      <a:r>
                        <a:rPr lang="en-IN" sz="1000" b="0" i="0" u="none" strike="noStrike">
                          <a:solidFill>
                            <a:schemeClr val="bg1"/>
                          </a:solidFill>
                          <a:latin typeface="Calibri"/>
                        </a:rPr>
                        <a:t>T18</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C8967349</a:t>
                      </a:r>
                    </a:p>
                  </a:txBody>
                  <a:tcPr marL="4817" marR="4817" marT="4817" marB="0" anchor="b">
                    <a:lnL>
                      <a:noFill/>
                    </a:lnL>
                    <a:lnR>
                      <a:noFill/>
                    </a:lnR>
                    <a:lnT>
                      <a:noFill/>
                    </a:lnT>
                    <a:lnB>
                      <a:noFill/>
                    </a:lnB>
                  </a:tcPr>
                </a:tc>
                <a:tc>
                  <a:txBody>
                    <a:bodyPr/>
                    <a:lstStyle/>
                    <a:p>
                      <a:pPr algn="ctr" fontAlgn="b"/>
                      <a:r>
                        <a:rPr lang="en-IN" sz="1000" b="0" i="0" u="none" strike="noStrike">
                          <a:solidFill>
                            <a:schemeClr val="bg1"/>
                          </a:solidFill>
                          <a:latin typeface="Calibri"/>
                        </a:rPr>
                        <a:t>16-07-1989</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MUMBAI</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2177.85</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01-08-2016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124734</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54</a:t>
                      </a:r>
                    </a:p>
                  </a:txBody>
                  <a:tcPr marL="4817" marR="4817" marT="4817" marB="0" anchor="b">
                    <a:lnL>
                      <a:noFill/>
                    </a:lnL>
                    <a:lnR>
                      <a:noFill/>
                    </a:lnR>
                    <a:lnT>
                      <a:noFill/>
                    </a:lnT>
                    <a:lnB>
                      <a:noFill/>
                    </a:lnB>
                  </a:tcPr>
                </a:tc>
              </a:tr>
              <a:tr h="172774">
                <a:tc>
                  <a:txBody>
                    <a:bodyPr/>
                    <a:lstStyle/>
                    <a:p>
                      <a:pPr algn="l" fontAlgn="b"/>
                      <a:r>
                        <a:rPr lang="en-IN" sz="1000" b="0" i="0" u="none" strike="noStrike">
                          <a:solidFill>
                            <a:schemeClr val="bg1"/>
                          </a:solidFill>
                          <a:latin typeface="Calibri"/>
                        </a:rPr>
                        <a:t>T19</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C3732016</a:t>
                      </a:r>
                    </a:p>
                  </a:txBody>
                  <a:tcPr marL="4817" marR="4817" marT="4817" marB="0" anchor="b">
                    <a:lnL>
                      <a:noFill/>
                    </a:lnL>
                    <a:lnR>
                      <a:noFill/>
                    </a:lnR>
                    <a:lnT>
                      <a:noFill/>
                    </a:lnT>
                    <a:lnB>
                      <a:noFill/>
                    </a:lnB>
                  </a:tcPr>
                </a:tc>
                <a:tc>
                  <a:txBody>
                    <a:bodyPr/>
                    <a:lstStyle/>
                    <a:p>
                      <a:pPr algn="ctr" fontAlgn="b"/>
                      <a:r>
                        <a:rPr lang="en-IN" sz="1000" b="0" i="0" u="none" strike="noStrike">
                          <a:solidFill>
                            <a:schemeClr val="bg1"/>
                          </a:solidFill>
                          <a:latin typeface="Calibri"/>
                        </a:rPr>
                        <a:t>11-01-1991</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MUMBAI</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32816.17</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01-08-2016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122135</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315</a:t>
                      </a:r>
                    </a:p>
                  </a:txBody>
                  <a:tcPr marL="4817" marR="4817" marT="4817" marB="0" anchor="b">
                    <a:lnL>
                      <a:noFill/>
                    </a:lnL>
                    <a:lnR>
                      <a:noFill/>
                    </a:lnR>
                    <a:lnT>
                      <a:noFill/>
                    </a:lnT>
                    <a:lnB>
                      <a:noFill/>
                    </a:lnB>
                  </a:tcPr>
                </a:tc>
              </a:tr>
              <a:tr h="172774">
                <a:tc>
                  <a:txBody>
                    <a:bodyPr/>
                    <a:lstStyle/>
                    <a:p>
                      <a:pPr algn="l" fontAlgn="b"/>
                      <a:r>
                        <a:rPr lang="en-IN" sz="1000" b="0" i="0" u="none" strike="noStrike">
                          <a:solidFill>
                            <a:schemeClr val="bg1"/>
                          </a:solidFill>
                          <a:latin typeface="Calibri"/>
                        </a:rPr>
                        <a:t>T20</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C8999019</a:t>
                      </a:r>
                    </a:p>
                  </a:txBody>
                  <a:tcPr marL="4817" marR="4817" marT="4817" marB="0" anchor="b">
                    <a:lnL>
                      <a:noFill/>
                    </a:lnL>
                    <a:lnR>
                      <a:noFill/>
                    </a:lnR>
                    <a:lnT>
                      <a:noFill/>
                    </a:lnT>
                    <a:lnB>
                      <a:noFill/>
                    </a:lnB>
                  </a:tcPr>
                </a:tc>
                <a:tc>
                  <a:txBody>
                    <a:bodyPr/>
                    <a:lstStyle/>
                    <a:p>
                      <a:pPr algn="ctr" fontAlgn="b"/>
                      <a:r>
                        <a:rPr lang="en-IN" sz="1000" b="0" i="0" u="none" strike="noStrike">
                          <a:solidFill>
                            <a:schemeClr val="bg1"/>
                          </a:solidFill>
                          <a:latin typeface="Calibri"/>
                        </a:rPr>
                        <a:t>24-06-1985</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PUNE</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10643.5</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01-08-2016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152821</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945</a:t>
                      </a:r>
                    </a:p>
                  </a:txBody>
                  <a:tcPr marL="4817" marR="4817" marT="4817" marB="0" anchor="b">
                    <a:lnL>
                      <a:noFill/>
                    </a:lnL>
                    <a:lnR>
                      <a:noFill/>
                    </a:lnR>
                    <a:lnT>
                      <a:noFill/>
                    </a:lnT>
                    <a:lnB>
                      <a:noFill/>
                    </a:lnB>
                  </a:tcPr>
                </a:tc>
              </a:tr>
              <a:tr h="261182">
                <a:tc>
                  <a:txBody>
                    <a:bodyPr/>
                    <a:lstStyle/>
                    <a:p>
                      <a:pPr algn="l" fontAlgn="b"/>
                      <a:r>
                        <a:rPr lang="en-IN" sz="1000" b="0" i="0" u="none" strike="noStrike">
                          <a:solidFill>
                            <a:schemeClr val="bg1"/>
                          </a:solidFill>
                          <a:latin typeface="Calibri"/>
                        </a:rPr>
                        <a:t>T21</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C6121429</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20-04-1993</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nn-NO" sz="1000" b="0" i="0" u="none" strike="noStrike">
                          <a:solidFill>
                            <a:schemeClr val="bg1"/>
                          </a:solidFill>
                          <a:latin typeface="Calibri"/>
                        </a:rPr>
                        <a:t>NO 3 KALYANI NAGAR PUNE</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2934.22</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01-08-2016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152824</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36</a:t>
                      </a:r>
                    </a:p>
                  </a:txBody>
                  <a:tcPr marL="4817" marR="4817" marT="4817" marB="0" anchor="b">
                    <a:lnL>
                      <a:noFill/>
                    </a:lnL>
                    <a:lnR>
                      <a:noFill/>
                    </a:lnR>
                    <a:lnT>
                      <a:noFill/>
                    </a:lnT>
                    <a:lnB>
                      <a:noFill/>
                    </a:lnB>
                  </a:tcPr>
                </a:tc>
              </a:tr>
              <a:tr h="238195">
                <a:tc>
                  <a:txBody>
                    <a:bodyPr/>
                    <a:lstStyle/>
                    <a:p>
                      <a:pPr algn="l" fontAlgn="b"/>
                      <a:r>
                        <a:rPr lang="en-IN" sz="1000" b="0" i="0" u="none" strike="noStrike">
                          <a:solidFill>
                            <a:schemeClr val="bg1"/>
                          </a:solidFill>
                          <a:latin typeface="Calibri"/>
                        </a:rPr>
                        <a:t>T22</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C4511244</a:t>
                      </a:r>
                    </a:p>
                  </a:txBody>
                  <a:tcPr marL="4817" marR="4817" marT="4817" marB="0" anchor="b">
                    <a:lnL>
                      <a:noFill/>
                    </a:lnL>
                    <a:lnR>
                      <a:noFill/>
                    </a:lnR>
                    <a:lnT>
                      <a:noFill/>
                    </a:lnT>
                    <a:lnB>
                      <a:noFill/>
                    </a:lnB>
                  </a:tcPr>
                </a:tc>
                <a:tc>
                  <a:txBody>
                    <a:bodyPr/>
                    <a:lstStyle/>
                    <a:p>
                      <a:pPr algn="ctr" fontAlgn="b"/>
                      <a:r>
                        <a:rPr lang="en-IN" sz="1000" b="0" i="0" u="none" strike="noStrike">
                          <a:solidFill>
                            <a:schemeClr val="bg1"/>
                          </a:solidFill>
                          <a:latin typeface="Calibri"/>
                        </a:rPr>
                        <a:t>31-08-1989</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F</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SECUNDERABAD</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4470.15</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03-08-2016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105329</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27</a:t>
                      </a:r>
                    </a:p>
                  </a:txBody>
                  <a:tcPr marL="4817" marR="4817" marT="4817" marB="0" anchor="b">
                    <a:lnL>
                      <a:noFill/>
                    </a:lnL>
                    <a:lnR>
                      <a:noFill/>
                    </a:lnR>
                    <a:lnT>
                      <a:noFill/>
                    </a:lnT>
                    <a:lnB>
                      <a:noFill/>
                    </a:lnB>
                  </a:tcPr>
                </a:tc>
              </a:tr>
              <a:tr h="407517">
                <a:tc>
                  <a:txBody>
                    <a:bodyPr/>
                    <a:lstStyle/>
                    <a:p>
                      <a:pPr algn="l" fontAlgn="b"/>
                      <a:r>
                        <a:rPr lang="en-IN" sz="1000" b="0" i="0" u="none" strike="noStrike">
                          <a:solidFill>
                            <a:schemeClr val="bg1"/>
                          </a:solidFill>
                          <a:latin typeface="Calibri"/>
                        </a:rPr>
                        <a:t>T23</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C7018081</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1/1/1800</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WAYS PANCHKUVA AHMEDABAD</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143.07</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03-08-2016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104718</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110</a:t>
                      </a:r>
                    </a:p>
                  </a:txBody>
                  <a:tcPr marL="4817" marR="4817" marT="4817" marB="0" anchor="b">
                    <a:lnL>
                      <a:noFill/>
                    </a:lnL>
                    <a:lnR>
                      <a:noFill/>
                    </a:lnR>
                    <a:lnT>
                      <a:noFill/>
                    </a:lnT>
                    <a:lnB>
                      <a:noFill/>
                    </a:lnB>
                  </a:tcPr>
                </a:tc>
              </a:tr>
              <a:tr h="238195">
                <a:tc>
                  <a:txBody>
                    <a:bodyPr/>
                    <a:lstStyle/>
                    <a:p>
                      <a:pPr algn="l" fontAlgn="b"/>
                      <a:r>
                        <a:rPr lang="en-IN" sz="1000" b="0" i="0" u="none" strike="noStrike">
                          <a:solidFill>
                            <a:schemeClr val="bg1"/>
                          </a:solidFill>
                          <a:latin typeface="Calibri"/>
                        </a:rPr>
                        <a:t>T24</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C5830215</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01-10-1986</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LUCKNOW</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12868.42</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03-08-2016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125629</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291</a:t>
                      </a:r>
                    </a:p>
                  </a:txBody>
                  <a:tcPr marL="4817" marR="4817" marT="4817" marB="0" anchor="b">
                    <a:lnL>
                      <a:noFill/>
                    </a:lnL>
                    <a:lnR>
                      <a:noFill/>
                    </a:lnR>
                    <a:lnT>
                      <a:noFill/>
                    </a:lnT>
                    <a:lnB>
                      <a:noFill/>
                    </a:lnB>
                  </a:tcPr>
                </a:tc>
              </a:tr>
              <a:tr h="238195">
                <a:tc>
                  <a:txBody>
                    <a:bodyPr/>
                    <a:lstStyle/>
                    <a:p>
                      <a:pPr algn="l" fontAlgn="b"/>
                      <a:r>
                        <a:rPr lang="en-IN" sz="1000" b="0" i="0" u="none" strike="noStrike">
                          <a:solidFill>
                            <a:schemeClr val="bg1"/>
                          </a:solidFill>
                          <a:latin typeface="Calibri"/>
                        </a:rPr>
                        <a:t>T25</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C1219943</a:t>
                      </a:r>
                    </a:p>
                  </a:txBody>
                  <a:tcPr marL="4817" marR="4817" marT="4817" marB="0" anchor="b">
                    <a:lnL>
                      <a:noFill/>
                    </a:lnL>
                    <a:lnR>
                      <a:noFill/>
                    </a:lnR>
                    <a:lnT>
                      <a:noFill/>
                    </a:lnT>
                    <a:lnB>
                      <a:noFill/>
                    </a:lnB>
                  </a:tcPr>
                </a:tc>
                <a:tc>
                  <a:txBody>
                    <a:bodyPr/>
                    <a:lstStyle/>
                    <a:p>
                      <a:pPr algn="ctr" fontAlgn="b"/>
                      <a:r>
                        <a:rPr lang="en-IN" sz="1000" b="0" i="0" u="none" strike="noStrike">
                          <a:solidFill>
                            <a:schemeClr val="bg1"/>
                          </a:solidFill>
                          <a:latin typeface="Calibri"/>
                        </a:rPr>
                        <a:t>17-05-1991</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F</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GURGAON</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2951.1</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03-08-2016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124834</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1892</a:t>
                      </a:r>
                    </a:p>
                  </a:txBody>
                  <a:tcPr marL="4817" marR="4817" marT="4817" marB="0" anchor="b">
                    <a:lnL>
                      <a:noFill/>
                    </a:lnL>
                    <a:lnR>
                      <a:noFill/>
                    </a:lnR>
                    <a:lnT>
                      <a:noFill/>
                    </a:lnT>
                    <a:lnB>
                      <a:noFill/>
                    </a:lnB>
                  </a:tcPr>
                </a:tc>
              </a:tr>
              <a:tr h="238195">
                <a:tc>
                  <a:txBody>
                    <a:bodyPr/>
                    <a:lstStyle/>
                    <a:p>
                      <a:pPr algn="l" fontAlgn="b"/>
                      <a:r>
                        <a:rPr lang="en-IN" sz="1000" b="0" i="0" u="none" strike="noStrike">
                          <a:solidFill>
                            <a:schemeClr val="bg1"/>
                          </a:solidFill>
                          <a:latin typeface="Calibri"/>
                        </a:rPr>
                        <a:t>T26</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C5521085</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24-02-1993</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GURGAON</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3297.74</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03-08-2016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160533</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242</a:t>
                      </a:r>
                    </a:p>
                  </a:txBody>
                  <a:tcPr marL="4817" marR="4817" marT="4817" marB="0" anchor="b">
                    <a:lnL>
                      <a:noFill/>
                    </a:lnL>
                    <a:lnR>
                      <a:noFill/>
                    </a:lnR>
                    <a:lnT>
                      <a:noFill/>
                    </a:lnT>
                    <a:lnB>
                      <a:noFill/>
                    </a:lnB>
                  </a:tcPr>
                </a:tc>
              </a:tr>
              <a:tr h="172774">
                <a:tc>
                  <a:txBody>
                    <a:bodyPr/>
                    <a:lstStyle/>
                    <a:p>
                      <a:pPr algn="l" fontAlgn="b"/>
                      <a:r>
                        <a:rPr lang="en-IN" sz="1000" b="0" i="0" u="none" strike="noStrike">
                          <a:solidFill>
                            <a:schemeClr val="bg1"/>
                          </a:solidFill>
                          <a:latin typeface="Calibri"/>
                        </a:rPr>
                        <a:t>T27</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C5430368</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01-02-1986</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DELHI</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285.76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03-08-2016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160537</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5500</a:t>
                      </a:r>
                    </a:p>
                  </a:txBody>
                  <a:tcPr marL="4817" marR="4817" marT="4817" marB="0" anchor="b">
                    <a:lnL>
                      <a:noFill/>
                    </a:lnL>
                    <a:lnR>
                      <a:noFill/>
                    </a:lnR>
                    <a:lnT>
                      <a:noFill/>
                    </a:lnT>
                    <a:lnB>
                      <a:noFill/>
                    </a:lnB>
                  </a:tcPr>
                </a:tc>
              </a:tr>
              <a:tr h="172774">
                <a:tc>
                  <a:txBody>
                    <a:bodyPr/>
                    <a:lstStyle/>
                    <a:p>
                      <a:pPr algn="l" fontAlgn="b"/>
                      <a:r>
                        <a:rPr lang="en-IN" sz="1000" b="0" i="0" u="none" strike="noStrike">
                          <a:solidFill>
                            <a:schemeClr val="bg1"/>
                          </a:solidFill>
                          <a:latin typeface="Calibri"/>
                        </a:rPr>
                        <a:t>T28</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C2416848</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01-04-1993</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CHENNAI</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20986.66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03-08-2016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160544</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2235</a:t>
                      </a:r>
                    </a:p>
                  </a:txBody>
                  <a:tcPr marL="4817" marR="4817" marT="4817" marB="0" anchor="b">
                    <a:lnL>
                      <a:noFill/>
                    </a:lnL>
                    <a:lnR>
                      <a:noFill/>
                    </a:lnR>
                    <a:lnT>
                      <a:noFill/>
                    </a:lnT>
                    <a:lnB>
                      <a:noFill/>
                    </a:lnB>
                  </a:tcPr>
                </a:tc>
              </a:tr>
              <a:tr h="172774">
                <a:tc>
                  <a:txBody>
                    <a:bodyPr/>
                    <a:lstStyle/>
                    <a:p>
                      <a:pPr algn="l" fontAlgn="b"/>
                      <a:r>
                        <a:rPr lang="en-IN" sz="1000" b="0" i="0" u="none" strike="noStrike">
                          <a:solidFill>
                            <a:schemeClr val="bg1"/>
                          </a:solidFill>
                          <a:latin typeface="Calibri"/>
                        </a:rPr>
                        <a:t>T29</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C7935438</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1/1/1800</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MOHALI</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969436.1</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03-08-2016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183634</a:t>
                      </a:r>
                    </a:p>
                  </a:txBody>
                  <a:tcPr marL="4817" marR="4817" marT="4817" marB="0" anchor="b">
                    <a:lnL>
                      <a:noFill/>
                    </a:lnL>
                    <a:lnR>
                      <a:noFill/>
                    </a:lnR>
                    <a:lnT>
                      <a:noFill/>
                    </a:lnT>
                    <a:lnB>
                      <a:noFill/>
                    </a:lnB>
                  </a:tcPr>
                </a:tc>
                <a:tc>
                  <a:txBody>
                    <a:bodyPr/>
                    <a:lstStyle/>
                    <a:p>
                      <a:pPr algn="r" fontAlgn="b"/>
                      <a:r>
                        <a:rPr lang="en-IN" sz="1000" b="0" i="0" u="none" strike="noStrike" dirty="0">
                          <a:solidFill>
                            <a:schemeClr val="bg1"/>
                          </a:solidFill>
                          <a:latin typeface="Calibri"/>
                        </a:rPr>
                        <a:t>36.9</a:t>
                      </a:r>
                    </a:p>
                  </a:txBody>
                  <a:tcPr marL="4817" marR="4817" marT="4817" marB="0" anchor="b">
                    <a:lnL>
                      <a:noFill/>
                    </a:lnL>
                    <a:lnR>
                      <a:noFill/>
                    </a:lnR>
                    <a:lnT>
                      <a:noFill/>
                    </a:lnT>
                    <a:lnB>
                      <a:noFill/>
                    </a:lnB>
                  </a:tcPr>
                </a:tc>
              </a:tr>
            </a:tbl>
          </a:graphicData>
        </a:graphic>
      </p:graphicFrame>
      <p:graphicFrame>
        <p:nvGraphicFramePr>
          <p:cNvPr id="19" name="Table 18"/>
          <p:cNvGraphicFramePr>
            <a:graphicFrameLocks noGrp="1"/>
          </p:cNvGraphicFramePr>
          <p:nvPr/>
        </p:nvGraphicFramePr>
        <p:xfrm>
          <a:off x="0" y="223938"/>
          <a:ext cx="12073818" cy="6342452"/>
        </p:xfrm>
        <a:graphic>
          <a:graphicData uri="http://schemas.openxmlformats.org/drawingml/2006/table">
            <a:tbl>
              <a:tblPr/>
              <a:tblGrid>
                <a:gridCol w="1199882"/>
                <a:gridCol w="1199882"/>
                <a:gridCol w="1699836"/>
                <a:gridCol w="1199882"/>
                <a:gridCol w="1810448"/>
                <a:gridCol w="1194318"/>
                <a:gridCol w="1369806"/>
                <a:gridCol w="1199882"/>
                <a:gridCol w="1199882"/>
              </a:tblGrid>
              <a:tr h="354645">
                <a:tc>
                  <a:txBody>
                    <a:bodyPr/>
                    <a:lstStyle/>
                    <a:p>
                      <a:pPr algn="l" fontAlgn="b"/>
                      <a:r>
                        <a:rPr lang="en-IN" sz="1000" b="0" i="0" u="none" strike="noStrike" dirty="0" err="1">
                          <a:solidFill>
                            <a:schemeClr val="bg1"/>
                          </a:solidFill>
                          <a:latin typeface="Calibri"/>
                        </a:rPr>
                        <a:t>TransactionID</a:t>
                      </a:r>
                      <a:endParaRPr lang="en-IN" sz="1000" b="0" i="0" u="none" strike="noStrike" dirty="0">
                        <a:solidFill>
                          <a:schemeClr val="bg1"/>
                        </a:solidFill>
                        <a:latin typeface="Calibri"/>
                      </a:endParaRPr>
                    </a:p>
                  </a:txBody>
                  <a:tcPr marL="4817" marR="4817" marT="4817" marB="0" anchor="b">
                    <a:lnL>
                      <a:noFill/>
                    </a:lnL>
                    <a:lnR>
                      <a:noFill/>
                    </a:lnR>
                    <a:lnT>
                      <a:noFill/>
                    </a:lnT>
                    <a:lnB>
                      <a:noFill/>
                    </a:lnB>
                  </a:tcPr>
                </a:tc>
                <a:tc>
                  <a:txBody>
                    <a:bodyPr/>
                    <a:lstStyle/>
                    <a:p>
                      <a:pPr algn="l" fontAlgn="b"/>
                      <a:r>
                        <a:rPr lang="en-IN" sz="1000" b="0" i="0" u="none" strike="noStrike" dirty="0" err="1">
                          <a:solidFill>
                            <a:schemeClr val="bg1"/>
                          </a:solidFill>
                          <a:latin typeface="Calibri"/>
                        </a:rPr>
                        <a:t>CustomerID</a:t>
                      </a:r>
                      <a:endParaRPr lang="en-IN" sz="1000" b="0" i="0" u="none" strike="noStrike" dirty="0">
                        <a:solidFill>
                          <a:schemeClr val="bg1"/>
                        </a:solidFill>
                        <a:latin typeface="Calibri"/>
                      </a:endParaRPr>
                    </a:p>
                  </a:txBody>
                  <a:tcPr marL="4817" marR="4817" marT="4817" marB="0" anchor="b">
                    <a:lnL>
                      <a:noFill/>
                    </a:lnL>
                    <a:lnR>
                      <a:noFill/>
                    </a:lnR>
                    <a:lnT>
                      <a:noFill/>
                    </a:lnT>
                    <a:lnB>
                      <a:noFill/>
                    </a:lnB>
                  </a:tcPr>
                </a:tc>
                <a:tc>
                  <a:txBody>
                    <a:bodyPr/>
                    <a:lstStyle/>
                    <a:p>
                      <a:pPr algn="ctr" fontAlgn="b"/>
                      <a:r>
                        <a:rPr lang="en-IN" sz="1000" b="0" i="0" u="none" strike="noStrike" dirty="0" err="1">
                          <a:solidFill>
                            <a:schemeClr val="bg1"/>
                          </a:solidFill>
                          <a:latin typeface="Calibri"/>
                        </a:rPr>
                        <a:t>CustomerDOB</a:t>
                      </a:r>
                      <a:endParaRPr lang="en-IN" sz="1000" b="0" i="0" u="none" strike="noStrike" dirty="0">
                        <a:solidFill>
                          <a:schemeClr val="bg1"/>
                        </a:solidFill>
                        <a:latin typeface="Calibri"/>
                      </a:endParaRP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CustGender</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CustLocation</a:t>
                      </a:r>
                    </a:p>
                  </a:txBody>
                  <a:tcPr marL="4817" marR="4817" marT="4817" marB="0" anchor="b">
                    <a:lnL>
                      <a:noFill/>
                    </a:lnL>
                    <a:lnR>
                      <a:noFill/>
                    </a:lnR>
                    <a:lnT>
                      <a:noFill/>
                    </a:lnT>
                    <a:lnB>
                      <a:noFill/>
                    </a:lnB>
                  </a:tcPr>
                </a:tc>
                <a:tc>
                  <a:txBody>
                    <a:bodyPr/>
                    <a:lstStyle/>
                    <a:p>
                      <a:pPr algn="l" fontAlgn="b"/>
                      <a:r>
                        <a:rPr lang="en-IN" sz="1000" b="0" i="0" u="none" strike="noStrike" dirty="0" err="1">
                          <a:solidFill>
                            <a:schemeClr val="bg1"/>
                          </a:solidFill>
                          <a:latin typeface="Calibri"/>
                        </a:rPr>
                        <a:t>CustAccountBalance</a:t>
                      </a:r>
                      <a:endParaRPr lang="en-IN" sz="1000" b="0" i="0" u="none" strike="noStrike" dirty="0">
                        <a:solidFill>
                          <a:schemeClr val="bg1"/>
                        </a:solidFill>
                        <a:latin typeface="Calibri"/>
                      </a:endParaRPr>
                    </a:p>
                  </a:txBody>
                  <a:tcPr marL="4817" marR="4817" marT="4817" marB="0" anchor="b">
                    <a:lnL>
                      <a:noFill/>
                    </a:lnL>
                    <a:lnR>
                      <a:noFill/>
                    </a:lnR>
                    <a:lnT>
                      <a:noFill/>
                    </a:lnT>
                    <a:lnB>
                      <a:noFill/>
                    </a:lnB>
                  </a:tcPr>
                </a:tc>
                <a:tc>
                  <a:txBody>
                    <a:bodyPr/>
                    <a:lstStyle/>
                    <a:p>
                      <a:pPr algn="l" fontAlgn="b"/>
                      <a:r>
                        <a:rPr lang="en-IN" sz="1000" b="0" i="0" u="none" strike="noStrike" dirty="0" smtClean="0">
                          <a:solidFill>
                            <a:schemeClr val="bg1"/>
                          </a:solidFill>
                          <a:latin typeface="Calibri"/>
                        </a:rPr>
                        <a:t>             </a:t>
                      </a:r>
                      <a:r>
                        <a:rPr lang="en-IN" sz="1000" b="0" i="0" u="none" strike="noStrike" dirty="0" err="1" smtClean="0">
                          <a:solidFill>
                            <a:schemeClr val="bg1"/>
                          </a:solidFill>
                          <a:latin typeface="Calibri"/>
                        </a:rPr>
                        <a:t>TransactionDate</a:t>
                      </a:r>
                      <a:endParaRPr lang="en-IN" sz="1000" b="0" i="0" u="none" strike="noStrike" dirty="0">
                        <a:solidFill>
                          <a:schemeClr val="bg1"/>
                        </a:solidFill>
                        <a:latin typeface="Calibri"/>
                      </a:endParaRP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TransactionTime</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TransactionAmount (INR)</a:t>
                      </a:r>
                    </a:p>
                  </a:txBody>
                  <a:tcPr marL="4817" marR="4817" marT="4817" marB="0" anchor="b">
                    <a:lnL>
                      <a:noFill/>
                    </a:lnL>
                    <a:lnR>
                      <a:noFill/>
                    </a:lnR>
                    <a:lnT>
                      <a:noFill/>
                    </a:lnT>
                    <a:lnB>
                      <a:noFill/>
                    </a:lnB>
                  </a:tcPr>
                </a:tc>
              </a:tr>
              <a:tr h="238195">
                <a:tc>
                  <a:txBody>
                    <a:bodyPr/>
                    <a:lstStyle/>
                    <a:p>
                      <a:pPr algn="l" fontAlgn="b"/>
                      <a:r>
                        <a:rPr lang="en-IN" sz="1000" b="0" i="0" u="none" strike="noStrike">
                          <a:solidFill>
                            <a:schemeClr val="bg1"/>
                          </a:solidFill>
                          <a:latin typeface="Calibri"/>
                        </a:rPr>
                        <a:t>T1</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C5841053</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10-01-1994</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F</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JAMSHEDPUR</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17819.05</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02-08-2016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143207</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25</a:t>
                      </a:r>
                    </a:p>
                  </a:txBody>
                  <a:tcPr marL="4817" marR="4817" marT="4817" marB="0" anchor="b">
                    <a:lnL>
                      <a:noFill/>
                    </a:lnL>
                    <a:lnR>
                      <a:noFill/>
                    </a:lnR>
                    <a:lnT>
                      <a:noFill/>
                    </a:lnT>
                    <a:lnB>
                      <a:noFill/>
                    </a:lnB>
                  </a:tcPr>
                </a:tc>
              </a:tr>
              <a:tr h="172774">
                <a:tc>
                  <a:txBody>
                    <a:bodyPr/>
                    <a:lstStyle/>
                    <a:p>
                      <a:pPr algn="l" fontAlgn="b"/>
                      <a:r>
                        <a:rPr lang="en-IN" sz="1000" b="0" i="0" u="none" strike="noStrike">
                          <a:solidFill>
                            <a:schemeClr val="bg1"/>
                          </a:solidFill>
                          <a:latin typeface="Calibri"/>
                        </a:rPr>
                        <a:t>T2</a:t>
                      </a:r>
                    </a:p>
                  </a:txBody>
                  <a:tcPr marL="4817" marR="4817" marT="4817" marB="0" anchor="b">
                    <a:lnL>
                      <a:noFill/>
                    </a:lnL>
                    <a:lnR>
                      <a:noFill/>
                    </a:lnR>
                    <a:lnT>
                      <a:noFill/>
                    </a:lnT>
                    <a:lnB>
                      <a:noFill/>
                    </a:lnB>
                  </a:tcPr>
                </a:tc>
                <a:tc>
                  <a:txBody>
                    <a:bodyPr/>
                    <a:lstStyle/>
                    <a:p>
                      <a:pPr algn="l" fontAlgn="b"/>
                      <a:r>
                        <a:rPr lang="en-IN" sz="1000" b="0" i="0" u="none" strike="noStrike" dirty="0">
                          <a:solidFill>
                            <a:schemeClr val="bg1"/>
                          </a:solidFill>
                          <a:latin typeface="Calibri"/>
                        </a:rPr>
                        <a:t>C2142763</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04-04-1957</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JHAJJAR</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2270.69</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02-08-2016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141858</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27999</a:t>
                      </a:r>
                    </a:p>
                  </a:txBody>
                  <a:tcPr marL="4817" marR="4817" marT="4817" marB="0" anchor="b">
                    <a:lnL>
                      <a:noFill/>
                    </a:lnL>
                    <a:lnR>
                      <a:noFill/>
                    </a:lnR>
                    <a:lnT>
                      <a:noFill/>
                    </a:lnT>
                    <a:lnB>
                      <a:noFill/>
                    </a:lnB>
                  </a:tcPr>
                </a:tc>
              </a:tr>
              <a:tr h="172774">
                <a:tc>
                  <a:txBody>
                    <a:bodyPr/>
                    <a:lstStyle/>
                    <a:p>
                      <a:pPr algn="l" fontAlgn="b"/>
                      <a:r>
                        <a:rPr lang="en-IN" sz="1000" b="0" i="0" u="none" strike="noStrike" dirty="0">
                          <a:solidFill>
                            <a:schemeClr val="bg1"/>
                          </a:solidFill>
                          <a:latin typeface="Calibri"/>
                        </a:rPr>
                        <a:t>T3</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C4417068</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26-11-1996</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F</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MUMBAI</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17874.44</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02-08-2016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142712</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459</a:t>
                      </a:r>
                    </a:p>
                  </a:txBody>
                  <a:tcPr marL="4817" marR="4817" marT="4817" marB="0" anchor="b">
                    <a:lnL>
                      <a:noFill/>
                    </a:lnL>
                    <a:lnR>
                      <a:noFill/>
                    </a:lnR>
                    <a:lnT>
                      <a:noFill/>
                    </a:lnT>
                    <a:lnB>
                      <a:noFill/>
                    </a:lnB>
                  </a:tcPr>
                </a:tc>
              </a:tr>
              <a:tr h="172774">
                <a:tc>
                  <a:txBody>
                    <a:bodyPr/>
                    <a:lstStyle/>
                    <a:p>
                      <a:pPr algn="l" fontAlgn="b"/>
                      <a:r>
                        <a:rPr lang="en-IN" sz="1000" b="0" i="0" u="none" strike="noStrike">
                          <a:solidFill>
                            <a:schemeClr val="bg1"/>
                          </a:solidFill>
                          <a:latin typeface="Calibri"/>
                        </a:rPr>
                        <a:t>T4</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C5342380</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14-09-1973</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F</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MUMBAI</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866503.2</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02-08-2016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142714</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2060</a:t>
                      </a:r>
                    </a:p>
                  </a:txBody>
                  <a:tcPr marL="4817" marR="4817" marT="4817" marB="0" anchor="b">
                    <a:lnL>
                      <a:noFill/>
                    </a:lnL>
                    <a:lnR>
                      <a:noFill/>
                    </a:lnR>
                    <a:lnT>
                      <a:noFill/>
                    </a:lnT>
                    <a:lnB>
                      <a:noFill/>
                    </a:lnB>
                  </a:tcPr>
                </a:tc>
              </a:tr>
              <a:tr h="238195">
                <a:tc>
                  <a:txBody>
                    <a:bodyPr/>
                    <a:lstStyle/>
                    <a:p>
                      <a:pPr algn="l" fontAlgn="b"/>
                      <a:r>
                        <a:rPr lang="en-IN" sz="1000" b="0" i="0" u="none" strike="noStrike">
                          <a:solidFill>
                            <a:schemeClr val="bg1"/>
                          </a:solidFill>
                          <a:latin typeface="Calibri"/>
                        </a:rPr>
                        <a:t>T5</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C9031234</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24-03-1988</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F</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NAVI MUMBAI</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6714.43</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02-08-2016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181156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1762.5</a:t>
                      </a:r>
                    </a:p>
                  </a:txBody>
                  <a:tcPr marL="4817" marR="4817" marT="4817" marB="0" anchor="b">
                    <a:lnL>
                      <a:noFill/>
                    </a:lnL>
                    <a:lnR>
                      <a:noFill/>
                    </a:lnR>
                    <a:lnT>
                      <a:noFill/>
                    </a:lnT>
                    <a:lnB>
                      <a:noFill/>
                    </a:lnB>
                  </a:tcPr>
                </a:tc>
              </a:tr>
              <a:tr h="238195">
                <a:tc>
                  <a:txBody>
                    <a:bodyPr/>
                    <a:lstStyle/>
                    <a:p>
                      <a:pPr algn="l" fontAlgn="b"/>
                      <a:r>
                        <a:rPr lang="en-IN" sz="1000" b="0" i="0" u="none" strike="noStrike">
                          <a:solidFill>
                            <a:schemeClr val="bg1"/>
                          </a:solidFill>
                          <a:latin typeface="Calibri"/>
                        </a:rPr>
                        <a:t>T6</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C1536588</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08-10-1972</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F</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ITANAGAR</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53609.2</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02-08-2016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173940</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676</a:t>
                      </a:r>
                    </a:p>
                  </a:txBody>
                  <a:tcPr marL="4817" marR="4817" marT="4817" marB="0" anchor="b">
                    <a:lnL>
                      <a:noFill/>
                    </a:lnL>
                    <a:lnR>
                      <a:noFill/>
                    </a:lnR>
                    <a:lnT>
                      <a:noFill/>
                    </a:lnT>
                    <a:lnB>
                      <a:noFill/>
                    </a:lnB>
                  </a:tcPr>
                </a:tc>
              </a:tr>
              <a:tr h="172774">
                <a:tc>
                  <a:txBody>
                    <a:bodyPr/>
                    <a:lstStyle/>
                    <a:p>
                      <a:pPr algn="l" fontAlgn="b"/>
                      <a:r>
                        <a:rPr lang="en-IN" sz="1000" b="0" i="0" u="none" strike="noStrike">
                          <a:solidFill>
                            <a:schemeClr val="bg1"/>
                          </a:solidFill>
                          <a:latin typeface="Calibri"/>
                        </a:rPr>
                        <a:t>T7</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C7126560</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26-01-1992</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F</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MUMBAI</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973.46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02-08-2016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173806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566</a:t>
                      </a:r>
                    </a:p>
                  </a:txBody>
                  <a:tcPr marL="4817" marR="4817" marT="4817" marB="0" anchor="b">
                    <a:lnL>
                      <a:noFill/>
                    </a:lnL>
                    <a:lnR>
                      <a:noFill/>
                    </a:lnR>
                    <a:lnT>
                      <a:noFill/>
                    </a:lnT>
                    <a:lnB>
                      <a:noFill/>
                    </a:lnB>
                  </a:tcPr>
                </a:tc>
              </a:tr>
              <a:tr h="172774">
                <a:tc>
                  <a:txBody>
                    <a:bodyPr/>
                    <a:lstStyle/>
                    <a:p>
                      <a:pPr algn="l" fontAlgn="b"/>
                      <a:r>
                        <a:rPr lang="en-IN" sz="1000" b="0" i="0" u="none" strike="noStrike">
                          <a:solidFill>
                            <a:schemeClr val="bg1"/>
                          </a:solidFill>
                          <a:latin typeface="Calibri"/>
                        </a:rPr>
                        <a:t>T8</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C1220223</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27-01-1982</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MUMBAI</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95075.54</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02-08-2016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170537</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148</a:t>
                      </a:r>
                    </a:p>
                  </a:txBody>
                  <a:tcPr marL="4817" marR="4817" marT="4817" marB="0" anchor="b">
                    <a:lnL>
                      <a:noFill/>
                    </a:lnL>
                    <a:lnR>
                      <a:noFill/>
                    </a:lnR>
                    <a:lnT>
                      <a:noFill/>
                    </a:lnT>
                    <a:lnB>
                      <a:noFill/>
                    </a:lnB>
                  </a:tcPr>
                </a:tc>
              </a:tr>
              <a:tr h="238195">
                <a:tc>
                  <a:txBody>
                    <a:bodyPr/>
                    <a:lstStyle/>
                    <a:p>
                      <a:pPr algn="l" fontAlgn="b"/>
                      <a:r>
                        <a:rPr lang="en-IN" sz="1000" b="0" i="0" u="none" strike="noStrike">
                          <a:solidFill>
                            <a:schemeClr val="bg1"/>
                          </a:solidFill>
                          <a:latin typeface="Calibri"/>
                        </a:rPr>
                        <a:t>T9</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C8536061</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19-04-1988</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F</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GURGAON</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14906.96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02-08-2016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192825</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833</a:t>
                      </a:r>
                    </a:p>
                  </a:txBody>
                  <a:tcPr marL="4817" marR="4817" marT="4817" marB="0" anchor="b">
                    <a:lnL>
                      <a:noFill/>
                    </a:lnL>
                    <a:lnR>
                      <a:noFill/>
                    </a:lnR>
                    <a:lnT>
                      <a:noFill/>
                    </a:lnT>
                    <a:lnB>
                      <a:noFill/>
                    </a:lnB>
                  </a:tcPr>
                </a:tc>
              </a:tr>
              <a:tr h="172774">
                <a:tc>
                  <a:txBody>
                    <a:bodyPr/>
                    <a:lstStyle/>
                    <a:p>
                      <a:pPr algn="l" fontAlgn="b"/>
                      <a:r>
                        <a:rPr lang="en-IN" sz="1000" b="0" i="0" u="none" strike="noStrike">
                          <a:solidFill>
                            <a:schemeClr val="bg1"/>
                          </a:solidFill>
                          <a:latin typeface="Calibri"/>
                        </a:rPr>
                        <a:t>T10</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C6638934</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22-06-1984</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MUMBAI</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4279.22</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02-08-2016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192446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289.11</a:t>
                      </a:r>
                    </a:p>
                  </a:txBody>
                  <a:tcPr marL="4817" marR="4817" marT="4817" marB="0" anchor="b">
                    <a:lnL>
                      <a:noFill/>
                    </a:lnL>
                    <a:lnR>
                      <a:noFill/>
                    </a:lnR>
                    <a:lnT>
                      <a:noFill/>
                    </a:lnT>
                    <a:lnB>
                      <a:noFill/>
                    </a:lnB>
                  </a:tcPr>
                </a:tc>
              </a:tr>
              <a:tr h="172774">
                <a:tc>
                  <a:txBody>
                    <a:bodyPr/>
                    <a:lstStyle/>
                    <a:p>
                      <a:pPr algn="l" fontAlgn="b"/>
                      <a:r>
                        <a:rPr lang="en-IN" sz="1000" b="0" i="0" u="none" strike="noStrike">
                          <a:solidFill>
                            <a:schemeClr val="bg1"/>
                          </a:solidFill>
                          <a:latin typeface="Calibri"/>
                        </a:rPr>
                        <a:t>T11</a:t>
                      </a:r>
                    </a:p>
                  </a:txBody>
                  <a:tcPr marL="4817" marR="4817" marT="4817" marB="0" anchor="b">
                    <a:lnL>
                      <a:noFill/>
                    </a:lnL>
                    <a:lnR>
                      <a:noFill/>
                    </a:lnR>
                    <a:lnT>
                      <a:noFill/>
                    </a:lnT>
                    <a:lnB>
                      <a:noFill/>
                    </a:lnB>
                  </a:tcPr>
                </a:tc>
                <a:tc>
                  <a:txBody>
                    <a:bodyPr/>
                    <a:lstStyle/>
                    <a:p>
                      <a:pPr algn="l" fontAlgn="b"/>
                      <a:r>
                        <a:rPr lang="en-IN" sz="1000" b="0" i="0" u="none" strike="noStrike" dirty="0">
                          <a:solidFill>
                            <a:schemeClr val="bg1"/>
                          </a:solidFill>
                          <a:latin typeface="Calibri"/>
                        </a:rPr>
                        <a:t>C5430833</a:t>
                      </a:r>
                    </a:p>
                  </a:txBody>
                  <a:tcPr marL="4817" marR="4817" marT="4817" marB="0" anchor="b">
                    <a:lnL>
                      <a:noFill/>
                    </a:lnL>
                    <a:lnR>
                      <a:noFill/>
                    </a:lnR>
                    <a:lnT>
                      <a:noFill/>
                    </a:lnT>
                    <a:lnB>
                      <a:noFill/>
                    </a:lnB>
                  </a:tcPr>
                </a:tc>
                <a:tc>
                  <a:txBody>
                    <a:bodyPr/>
                    <a:lstStyle/>
                    <a:p>
                      <a:pPr algn="ctr" fontAlgn="b"/>
                      <a:r>
                        <a:rPr lang="en-IN" sz="1000" b="0" i="0" u="none" strike="noStrike">
                          <a:solidFill>
                            <a:schemeClr val="bg1"/>
                          </a:solidFill>
                          <a:latin typeface="Calibri"/>
                        </a:rPr>
                        <a:t>22-07-1982</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MOHALI</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48429.49</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02-08-2016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204133</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259</a:t>
                      </a:r>
                    </a:p>
                  </a:txBody>
                  <a:tcPr marL="4817" marR="4817" marT="4817" marB="0" anchor="b">
                    <a:lnL>
                      <a:noFill/>
                    </a:lnL>
                    <a:lnR>
                      <a:noFill/>
                    </a:lnR>
                    <a:lnT>
                      <a:noFill/>
                    </a:lnT>
                    <a:lnB>
                      <a:noFill/>
                    </a:lnB>
                  </a:tcPr>
                </a:tc>
              </a:tr>
              <a:tr h="172774">
                <a:tc>
                  <a:txBody>
                    <a:bodyPr/>
                    <a:lstStyle/>
                    <a:p>
                      <a:pPr algn="l" fontAlgn="b"/>
                      <a:r>
                        <a:rPr lang="en-IN" sz="1000" b="0" i="0" u="none" strike="noStrike">
                          <a:solidFill>
                            <a:schemeClr val="bg1"/>
                          </a:solidFill>
                          <a:latin typeface="Calibri"/>
                        </a:rPr>
                        <a:t>T12</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C6939838</a:t>
                      </a:r>
                    </a:p>
                  </a:txBody>
                  <a:tcPr marL="4817" marR="4817" marT="4817" marB="0" anchor="b">
                    <a:lnL>
                      <a:noFill/>
                    </a:lnL>
                    <a:lnR>
                      <a:noFill/>
                    </a:lnR>
                    <a:lnT>
                      <a:noFill/>
                    </a:lnT>
                    <a:lnB>
                      <a:noFill/>
                    </a:lnB>
                  </a:tcPr>
                </a:tc>
                <a:tc>
                  <a:txBody>
                    <a:bodyPr/>
                    <a:lstStyle/>
                    <a:p>
                      <a:pPr algn="ctr" fontAlgn="b"/>
                      <a:r>
                        <a:rPr lang="en-IN" sz="1000" b="0" i="0" u="none" strike="noStrike">
                          <a:solidFill>
                            <a:schemeClr val="bg1"/>
                          </a:solidFill>
                          <a:latin typeface="Calibri"/>
                        </a:rPr>
                        <a:t>07-07-1988</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GUNTUR</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14613.46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02-08-2016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205108</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202</a:t>
                      </a:r>
                    </a:p>
                  </a:txBody>
                  <a:tcPr marL="4817" marR="4817" marT="4817" marB="0" anchor="b">
                    <a:lnL>
                      <a:noFill/>
                    </a:lnL>
                    <a:lnR>
                      <a:noFill/>
                    </a:lnR>
                    <a:lnT>
                      <a:noFill/>
                    </a:lnT>
                    <a:lnB>
                      <a:noFill/>
                    </a:lnB>
                  </a:tcPr>
                </a:tc>
              </a:tr>
              <a:tr h="238195">
                <a:tc>
                  <a:txBody>
                    <a:bodyPr/>
                    <a:lstStyle/>
                    <a:p>
                      <a:pPr algn="l" fontAlgn="b"/>
                      <a:r>
                        <a:rPr lang="en-IN" sz="1000" b="0" i="0" u="none" strike="noStrike">
                          <a:solidFill>
                            <a:schemeClr val="bg1"/>
                          </a:solidFill>
                          <a:latin typeface="Calibri"/>
                        </a:rPr>
                        <a:t>T13</a:t>
                      </a:r>
                    </a:p>
                  </a:txBody>
                  <a:tcPr marL="4817" marR="4817" marT="4817" marB="0" anchor="b">
                    <a:lnL>
                      <a:noFill/>
                    </a:lnL>
                    <a:lnR>
                      <a:noFill/>
                    </a:lnR>
                    <a:lnT>
                      <a:noFill/>
                    </a:lnT>
                    <a:lnB>
                      <a:noFill/>
                    </a:lnB>
                  </a:tcPr>
                </a:tc>
                <a:tc>
                  <a:txBody>
                    <a:bodyPr/>
                    <a:lstStyle/>
                    <a:p>
                      <a:pPr algn="l" fontAlgn="b"/>
                      <a:r>
                        <a:rPr lang="en-IN" sz="1000" b="0" i="0" u="none" strike="noStrike" dirty="0">
                          <a:solidFill>
                            <a:schemeClr val="bg1"/>
                          </a:solidFill>
                          <a:latin typeface="Calibri"/>
                        </a:rPr>
                        <a:t>C6339347</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13-06-1978</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AHMEDABAD</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32274.78</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02-08-2016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203834</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12300</a:t>
                      </a:r>
                    </a:p>
                  </a:txBody>
                  <a:tcPr marL="4817" marR="4817" marT="4817" marB="0" anchor="b">
                    <a:lnL>
                      <a:noFill/>
                    </a:lnL>
                    <a:lnR>
                      <a:noFill/>
                    </a:lnR>
                    <a:lnT>
                      <a:noFill/>
                    </a:lnT>
                    <a:lnB>
                      <a:noFill/>
                    </a:lnB>
                  </a:tcPr>
                </a:tc>
              </a:tr>
              <a:tr h="172774">
                <a:tc>
                  <a:txBody>
                    <a:bodyPr/>
                    <a:lstStyle/>
                    <a:p>
                      <a:pPr algn="l" fontAlgn="b"/>
                      <a:r>
                        <a:rPr lang="en-IN" sz="1000" b="0" i="0" u="none" strike="noStrike">
                          <a:solidFill>
                            <a:schemeClr val="bg1"/>
                          </a:solidFill>
                          <a:latin typeface="Calibri"/>
                        </a:rPr>
                        <a:t>T14</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C8327851</a:t>
                      </a:r>
                    </a:p>
                  </a:txBody>
                  <a:tcPr marL="4817" marR="4817" marT="4817" marB="0" anchor="b">
                    <a:lnL>
                      <a:noFill/>
                    </a:lnL>
                    <a:lnR>
                      <a:noFill/>
                    </a:lnR>
                    <a:lnT>
                      <a:noFill/>
                    </a:lnT>
                    <a:lnB>
                      <a:noFill/>
                    </a:lnB>
                  </a:tcPr>
                </a:tc>
                <a:tc>
                  <a:txBody>
                    <a:bodyPr/>
                    <a:lstStyle/>
                    <a:p>
                      <a:pPr algn="ctr" fontAlgn="b"/>
                      <a:r>
                        <a:rPr lang="en-IN" sz="1000" b="0" i="0" u="none" strike="noStrike">
                          <a:solidFill>
                            <a:schemeClr val="bg1"/>
                          </a:solidFill>
                          <a:latin typeface="Calibri"/>
                        </a:rPr>
                        <a:t>05-01-1992</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F</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THANE</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59950.44</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01-08-2016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84706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50</a:t>
                      </a:r>
                    </a:p>
                  </a:txBody>
                  <a:tcPr marL="4817" marR="4817" marT="4817" marB="0" anchor="b">
                    <a:lnL>
                      <a:noFill/>
                    </a:lnL>
                    <a:lnR>
                      <a:noFill/>
                    </a:lnR>
                    <a:lnT>
                      <a:noFill/>
                    </a:lnT>
                    <a:lnB>
                      <a:noFill/>
                    </a:lnB>
                  </a:tcPr>
                </a:tc>
              </a:tr>
              <a:tr h="172774">
                <a:tc>
                  <a:txBody>
                    <a:bodyPr/>
                    <a:lstStyle/>
                    <a:p>
                      <a:pPr algn="l" fontAlgn="b"/>
                      <a:r>
                        <a:rPr lang="en-IN" sz="1000" b="0" i="0" u="none" strike="noStrike">
                          <a:solidFill>
                            <a:schemeClr val="bg1"/>
                          </a:solidFill>
                          <a:latin typeface="Calibri"/>
                        </a:rPr>
                        <a:t>T15</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C7917151</a:t>
                      </a:r>
                    </a:p>
                  </a:txBody>
                  <a:tcPr marL="4817" marR="4817" marT="4817" marB="0" anchor="b">
                    <a:lnL>
                      <a:noFill/>
                    </a:lnL>
                    <a:lnR>
                      <a:noFill/>
                    </a:lnR>
                    <a:lnT>
                      <a:noFill/>
                    </a:lnT>
                    <a:lnB>
                      <a:noFill/>
                    </a:lnB>
                  </a:tcPr>
                </a:tc>
                <a:tc>
                  <a:txBody>
                    <a:bodyPr/>
                    <a:lstStyle/>
                    <a:p>
                      <a:pPr algn="ctr" fontAlgn="b"/>
                      <a:r>
                        <a:rPr lang="en-IN" sz="1000" b="0" i="0" u="none" strike="noStrike">
                          <a:solidFill>
                            <a:schemeClr val="bg1"/>
                          </a:solidFill>
                          <a:latin typeface="Calibri"/>
                        </a:rPr>
                        <a:t>24-03-1978</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PUNE</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10100.84</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01-08-2016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82253</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338</a:t>
                      </a:r>
                    </a:p>
                  </a:txBody>
                  <a:tcPr marL="4817" marR="4817" marT="4817" marB="0" anchor="b">
                    <a:lnL>
                      <a:noFill/>
                    </a:lnL>
                    <a:lnR>
                      <a:noFill/>
                    </a:lnR>
                    <a:lnT>
                      <a:noFill/>
                    </a:lnT>
                    <a:lnB>
                      <a:noFill/>
                    </a:lnB>
                  </a:tcPr>
                </a:tc>
              </a:tr>
              <a:tr h="238195">
                <a:tc>
                  <a:txBody>
                    <a:bodyPr/>
                    <a:lstStyle/>
                    <a:p>
                      <a:pPr algn="l" fontAlgn="b"/>
                      <a:r>
                        <a:rPr lang="en-IN" sz="1000" b="0" i="0" u="none" strike="noStrike">
                          <a:solidFill>
                            <a:schemeClr val="bg1"/>
                          </a:solidFill>
                          <a:latin typeface="Calibri"/>
                        </a:rPr>
                        <a:t>T16</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C8334633</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10-07-1968</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F</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NEW DELHI</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1283.12</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01-08-2016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125725</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250</a:t>
                      </a:r>
                    </a:p>
                  </a:txBody>
                  <a:tcPr marL="4817" marR="4817" marT="4817" marB="0" anchor="b">
                    <a:lnL>
                      <a:noFill/>
                    </a:lnL>
                    <a:lnR>
                      <a:noFill/>
                    </a:lnR>
                    <a:lnT>
                      <a:noFill/>
                    </a:lnT>
                    <a:lnB>
                      <a:noFill/>
                    </a:lnB>
                  </a:tcPr>
                </a:tc>
              </a:tr>
              <a:tr h="172774">
                <a:tc>
                  <a:txBody>
                    <a:bodyPr/>
                    <a:lstStyle/>
                    <a:p>
                      <a:pPr algn="l" fontAlgn="b"/>
                      <a:r>
                        <a:rPr lang="en-IN" sz="1000" b="0" i="0" u="none" strike="noStrike">
                          <a:solidFill>
                            <a:schemeClr val="bg1"/>
                          </a:solidFill>
                          <a:latin typeface="Calibri"/>
                        </a:rPr>
                        <a:t>T17</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C1376215</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1/1/1800</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MUMBAI</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77495.15</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01-08-2016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124727</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1423.11</a:t>
                      </a:r>
                    </a:p>
                  </a:txBody>
                  <a:tcPr marL="4817" marR="4817" marT="4817" marB="0" anchor="b">
                    <a:lnL>
                      <a:noFill/>
                    </a:lnL>
                    <a:lnR>
                      <a:noFill/>
                    </a:lnR>
                    <a:lnT>
                      <a:noFill/>
                    </a:lnT>
                    <a:lnB>
                      <a:noFill/>
                    </a:lnB>
                  </a:tcPr>
                </a:tc>
              </a:tr>
              <a:tr h="172774">
                <a:tc>
                  <a:txBody>
                    <a:bodyPr/>
                    <a:lstStyle/>
                    <a:p>
                      <a:pPr algn="l" fontAlgn="b"/>
                      <a:r>
                        <a:rPr lang="en-IN" sz="1000" b="0" i="0" u="none" strike="noStrike">
                          <a:solidFill>
                            <a:schemeClr val="bg1"/>
                          </a:solidFill>
                          <a:latin typeface="Calibri"/>
                        </a:rPr>
                        <a:t>T18</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C8967349</a:t>
                      </a:r>
                    </a:p>
                  </a:txBody>
                  <a:tcPr marL="4817" marR="4817" marT="4817" marB="0" anchor="b">
                    <a:lnL>
                      <a:noFill/>
                    </a:lnL>
                    <a:lnR>
                      <a:noFill/>
                    </a:lnR>
                    <a:lnT>
                      <a:noFill/>
                    </a:lnT>
                    <a:lnB>
                      <a:noFill/>
                    </a:lnB>
                  </a:tcPr>
                </a:tc>
                <a:tc>
                  <a:txBody>
                    <a:bodyPr/>
                    <a:lstStyle/>
                    <a:p>
                      <a:pPr algn="ctr" fontAlgn="b"/>
                      <a:r>
                        <a:rPr lang="en-IN" sz="1000" b="0" i="0" u="none" strike="noStrike">
                          <a:solidFill>
                            <a:schemeClr val="bg1"/>
                          </a:solidFill>
                          <a:latin typeface="Calibri"/>
                        </a:rPr>
                        <a:t>16-07-1989</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MUMBAI</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2177.85</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01-08-2016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124734</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54</a:t>
                      </a:r>
                    </a:p>
                  </a:txBody>
                  <a:tcPr marL="4817" marR="4817" marT="4817" marB="0" anchor="b">
                    <a:lnL>
                      <a:noFill/>
                    </a:lnL>
                    <a:lnR>
                      <a:noFill/>
                    </a:lnR>
                    <a:lnT>
                      <a:noFill/>
                    </a:lnT>
                    <a:lnB>
                      <a:noFill/>
                    </a:lnB>
                  </a:tcPr>
                </a:tc>
              </a:tr>
              <a:tr h="172774">
                <a:tc>
                  <a:txBody>
                    <a:bodyPr/>
                    <a:lstStyle/>
                    <a:p>
                      <a:pPr algn="l" fontAlgn="b"/>
                      <a:r>
                        <a:rPr lang="en-IN" sz="1000" b="0" i="0" u="none" strike="noStrike">
                          <a:solidFill>
                            <a:schemeClr val="bg1"/>
                          </a:solidFill>
                          <a:latin typeface="Calibri"/>
                        </a:rPr>
                        <a:t>T19</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C3732016</a:t>
                      </a:r>
                    </a:p>
                  </a:txBody>
                  <a:tcPr marL="4817" marR="4817" marT="4817" marB="0" anchor="b">
                    <a:lnL>
                      <a:noFill/>
                    </a:lnL>
                    <a:lnR>
                      <a:noFill/>
                    </a:lnR>
                    <a:lnT>
                      <a:noFill/>
                    </a:lnT>
                    <a:lnB>
                      <a:noFill/>
                    </a:lnB>
                  </a:tcPr>
                </a:tc>
                <a:tc>
                  <a:txBody>
                    <a:bodyPr/>
                    <a:lstStyle/>
                    <a:p>
                      <a:pPr algn="ctr" fontAlgn="b"/>
                      <a:r>
                        <a:rPr lang="en-IN" sz="1000" b="0" i="0" u="none" strike="noStrike">
                          <a:solidFill>
                            <a:schemeClr val="bg1"/>
                          </a:solidFill>
                          <a:latin typeface="Calibri"/>
                        </a:rPr>
                        <a:t>11-01-1991</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MUMBAI</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32816.17</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01-08-2016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122135</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315</a:t>
                      </a:r>
                    </a:p>
                  </a:txBody>
                  <a:tcPr marL="4817" marR="4817" marT="4817" marB="0" anchor="b">
                    <a:lnL>
                      <a:noFill/>
                    </a:lnL>
                    <a:lnR>
                      <a:noFill/>
                    </a:lnR>
                    <a:lnT>
                      <a:noFill/>
                    </a:lnT>
                    <a:lnB>
                      <a:noFill/>
                    </a:lnB>
                  </a:tcPr>
                </a:tc>
              </a:tr>
              <a:tr h="172774">
                <a:tc>
                  <a:txBody>
                    <a:bodyPr/>
                    <a:lstStyle/>
                    <a:p>
                      <a:pPr algn="l" fontAlgn="b"/>
                      <a:r>
                        <a:rPr lang="en-IN" sz="1000" b="0" i="0" u="none" strike="noStrike">
                          <a:solidFill>
                            <a:schemeClr val="bg1"/>
                          </a:solidFill>
                          <a:latin typeface="Calibri"/>
                        </a:rPr>
                        <a:t>T20</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C8999019</a:t>
                      </a:r>
                    </a:p>
                  </a:txBody>
                  <a:tcPr marL="4817" marR="4817" marT="4817" marB="0" anchor="b">
                    <a:lnL>
                      <a:noFill/>
                    </a:lnL>
                    <a:lnR>
                      <a:noFill/>
                    </a:lnR>
                    <a:lnT>
                      <a:noFill/>
                    </a:lnT>
                    <a:lnB>
                      <a:noFill/>
                    </a:lnB>
                  </a:tcPr>
                </a:tc>
                <a:tc>
                  <a:txBody>
                    <a:bodyPr/>
                    <a:lstStyle/>
                    <a:p>
                      <a:pPr algn="ctr" fontAlgn="b"/>
                      <a:r>
                        <a:rPr lang="en-IN" sz="1000" b="0" i="0" u="none" strike="noStrike">
                          <a:solidFill>
                            <a:schemeClr val="bg1"/>
                          </a:solidFill>
                          <a:latin typeface="Calibri"/>
                        </a:rPr>
                        <a:t>24-06-1985</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PUNE</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10643.5</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01-08-2016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152821</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945</a:t>
                      </a:r>
                    </a:p>
                  </a:txBody>
                  <a:tcPr marL="4817" marR="4817" marT="4817" marB="0" anchor="b">
                    <a:lnL>
                      <a:noFill/>
                    </a:lnL>
                    <a:lnR>
                      <a:noFill/>
                    </a:lnR>
                    <a:lnT>
                      <a:noFill/>
                    </a:lnT>
                    <a:lnB>
                      <a:noFill/>
                    </a:lnB>
                  </a:tcPr>
                </a:tc>
              </a:tr>
              <a:tr h="261182">
                <a:tc>
                  <a:txBody>
                    <a:bodyPr/>
                    <a:lstStyle/>
                    <a:p>
                      <a:pPr algn="l" fontAlgn="b"/>
                      <a:r>
                        <a:rPr lang="en-IN" sz="1000" b="0" i="0" u="none" strike="noStrike">
                          <a:solidFill>
                            <a:schemeClr val="bg1"/>
                          </a:solidFill>
                          <a:latin typeface="Calibri"/>
                        </a:rPr>
                        <a:t>T21</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C6121429</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20-04-1993</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nn-NO" sz="1000" b="0" i="0" u="none" strike="noStrike">
                          <a:solidFill>
                            <a:schemeClr val="bg1"/>
                          </a:solidFill>
                          <a:latin typeface="Calibri"/>
                        </a:rPr>
                        <a:t>NO 3 KALYANI NAGAR PUNE</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2934.22</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01-08-2016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152824</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36</a:t>
                      </a:r>
                    </a:p>
                  </a:txBody>
                  <a:tcPr marL="4817" marR="4817" marT="4817" marB="0" anchor="b">
                    <a:lnL>
                      <a:noFill/>
                    </a:lnL>
                    <a:lnR>
                      <a:noFill/>
                    </a:lnR>
                    <a:lnT>
                      <a:noFill/>
                    </a:lnT>
                    <a:lnB>
                      <a:noFill/>
                    </a:lnB>
                  </a:tcPr>
                </a:tc>
              </a:tr>
              <a:tr h="238195">
                <a:tc>
                  <a:txBody>
                    <a:bodyPr/>
                    <a:lstStyle/>
                    <a:p>
                      <a:pPr algn="l" fontAlgn="b"/>
                      <a:r>
                        <a:rPr lang="en-IN" sz="1000" b="0" i="0" u="none" strike="noStrike">
                          <a:solidFill>
                            <a:schemeClr val="bg1"/>
                          </a:solidFill>
                          <a:latin typeface="Calibri"/>
                        </a:rPr>
                        <a:t>T22</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C4511244</a:t>
                      </a:r>
                    </a:p>
                  </a:txBody>
                  <a:tcPr marL="4817" marR="4817" marT="4817" marB="0" anchor="b">
                    <a:lnL>
                      <a:noFill/>
                    </a:lnL>
                    <a:lnR>
                      <a:noFill/>
                    </a:lnR>
                    <a:lnT>
                      <a:noFill/>
                    </a:lnT>
                    <a:lnB>
                      <a:noFill/>
                    </a:lnB>
                  </a:tcPr>
                </a:tc>
                <a:tc>
                  <a:txBody>
                    <a:bodyPr/>
                    <a:lstStyle/>
                    <a:p>
                      <a:pPr algn="ctr" fontAlgn="b"/>
                      <a:r>
                        <a:rPr lang="en-IN" sz="1000" b="0" i="0" u="none" strike="noStrike">
                          <a:solidFill>
                            <a:schemeClr val="bg1"/>
                          </a:solidFill>
                          <a:latin typeface="Calibri"/>
                        </a:rPr>
                        <a:t>31-08-1989</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F</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SECUNDERABAD</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4470.15</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03-08-2016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105329</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27</a:t>
                      </a:r>
                    </a:p>
                  </a:txBody>
                  <a:tcPr marL="4817" marR="4817" marT="4817" marB="0" anchor="b">
                    <a:lnL>
                      <a:noFill/>
                    </a:lnL>
                    <a:lnR>
                      <a:noFill/>
                    </a:lnR>
                    <a:lnT>
                      <a:noFill/>
                    </a:lnT>
                    <a:lnB>
                      <a:noFill/>
                    </a:lnB>
                  </a:tcPr>
                </a:tc>
              </a:tr>
              <a:tr h="407517">
                <a:tc>
                  <a:txBody>
                    <a:bodyPr/>
                    <a:lstStyle/>
                    <a:p>
                      <a:pPr algn="l" fontAlgn="b"/>
                      <a:r>
                        <a:rPr lang="en-IN" sz="1000" b="0" i="0" u="none" strike="noStrike">
                          <a:solidFill>
                            <a:schemeClr val="bg1"/>
                          </a:solidFill>
                          <a:latin typeface="Calibri"/>
                        </a:rPr>
                        <a:t>T23</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C7018081</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1/1/1800</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WAYS PANCHKUVA AHMEDABAD</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143.07</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03-08-2016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104718</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110</a:t>
                      </a:r>
                    </a:p>
                  </a:txBody>
                  <a:tcPr marL="4817" marR="4817" marT="4817" marB="0" anchor="b">
                    <a:lnL>
                      <a:noFill/>
                    </a:lnL>
                    <a:lnR>
                      <a:noFill/>
                    </a:lnR>
                    <a:lnT>
                      <a:noFill/>
                    </a:lnT>
                    <a:lnB>
                      <a:noFill/>
                    </a:lnB>
                  </a:tcPr>
                </a:tc>
              </a:tr>
              <a:tr h="238195">
                <a:tc>
                  <a:txBody>
                    <a:bodyPr/>
                    <a:lstStyle/>
                    <a:p>
                      <a:pPr algn="l" fontAlgn="b"/>
                      <a:r>
                        <a:rPr lang="en-IN" sz="1000" b="0" i="0" u="none" strike="noStrike">
                          <a:solidFill>
                            <a:schemeClr val="bg1"/>
                          </a:solidFill>
                          <a:latin typeface="Calibri"/>
                        </a:rPr>
                        <a:t>T24</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C5830215</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01-10-1986</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LUCKNOW</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12868.42</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03-08-2016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125629</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291</a:t>
                      </a:r>
                    </a:p>
                  </a:txBody>
                  <a:tcPr marL="4817" marR="4817" marT="4817" marB="0" anchor="b">
                    <a:lnL>
                      <a:noFill/>
                    </a:lnL>
                    <a:lnR>
                      <a:noFill/>
                    </a:lnR>
                    <a:lnT>
                      <a:noFill/>
                    </a:lnT>
                    <a:lnB>
                      <a:noFill/>
                    </a:lnB>
                  </a:tcPr>
                </a:tc>
              </a:tr>
              <a:tr h="238195">
                <a:tc>
                  <a:txBody>
                    <a:bodyPr/>
                    <a:lstStyle/>
                    <a:p>
                      <a:pPr algn="l" fontAlgn="b"/>
                      <a:r>
                        <a:rPr lang="en-IN" sz="1000" b="0" i="0" u="none" strike="noStrike">
                          <a:solidFill>
                            <a:schemeClr val="bg1"/>
                          </a:solidFill>
                          <a:latin typeface="Calibri"/>
                        </a:rPr>
                        <a:t>T25</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C1219943</a:t>
                      </a:r>
                    </a:p>
                  </a:txBody>
                  <a:tcPr marL="4817" marR="4817" marT="4817" marB="0" anchor="b">
                    <a:lnL>
                      <a:noFill/>
                    </a:lnL>
                    <a:lnR>
                      <a:noFill/>
                    </a:lnR>
                    <a:lnT>
                      <a:noFill/>
                    </a:lnT>
                    <a:lnB>
                      <a:noFill/>
                    </a:lnB>
                  </a:tcPr>
                </a:tc>
                <a:tc>
                  <a:txBody>
                    <a:bodyPr/>
                    <a:lstStyle/>
                    <a:p>
                      <a:pPr algn="ctr" fontAlgn="b"/>
                      <a:r>
                        <a:rPr lang="en-IN" sz="1000" b="0" i="0" u="none" strike="noStrike">
                          <a:solidFill>
                            <a:schemeClr val="bg1"/>
                          </a:solidFill>
                          <a:latin typeface="Calibri"/>
                        </a:rPr>
                        <a:t>17-05-1991</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F</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GURGAON</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2951.1</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03-08-2016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124834</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1892</a:t>
                      </a:r>
                    </a:p>
                  </a:txBody>
                  <a:tcPr marL="4817" marR="4817" marT="4817" marB="0" anchor="b">
                    <a:lnL>
                      <a:noFill/>
                    </a:lnL>
                    <a:lnR>
                      <a:noFill/>
                    </a:lnR>
                    <a:lnT>
                      <a:noFill/>
                    </a:lnT>
                    <a:lnB>
                      <a:noFill/>
                    </a:lnB>
                  </a:tcPr>
                </a:tc>
              </a:tr>
              <a:tr h="238195">
                <a:tc>
                  <a:txBody>
                    <a:bodyPr/>
                    <a:lstStyle/>
                    <a:p>
                      <a:pPr algn="l" fontAlgn="b"/>
                      <a:r>
                        <a:rPr lang="en-IN" sz="1000" b="0" i="0" u="none" strike="noStrike">
                          <a:solidFill>
                            <a:schemeClr val="bg1"/>
                          </a:solidFill>
                          <a:latin typeface="Calibri"/>
                        </a:rPr>
                        <a:t>T26</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C5521085</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24-02-1993</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GURGAON</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3297.74</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03-08-2016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160533</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242</a:t>
                      </a:r>
                    </a:p>
                  </a:txBody>
                  <a:tcPr marL="4817" marR="4817" marT="4817" marB="0" anchor="b">
                    <a:lnL>
                      <a:noFill/>
                    </a:lnL>
                    <a:lnR>
                      <a:noFill/>
                    </a:lnR>
                    <a:lnT>
                      <a:noFill/>
                    </a:lnT>
                    <a:lnB>
                      <a:noFill/>
                    </a:lnB>
                  </a:tcPr>
                </a:tc>
              </a:tr>
              <a:tr h="172774">
                <a:tc>
                  <a:txBody>
                    <a:bodyPr/>
                    <a:lstStyle/>
                    <a:p>
                      <a:pPr algn="l" fontAlgn="b"/>
                      <a:r>
                        <a:rPr lang="en-IN" sz="1000" b="0" i="0" u="none" strike="noStrike">
                          <a:solidFill>
                            <a:schemeClr val="bg1"/>
                          </a:solidFill>
                          <a:latin typeface="Calibri"/>
                        </a:rPr>
                        <a:t>T27</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C5430368</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01-02-1986</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DELHI</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285.76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03-08-2016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160537</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5500</a:t>
                      </a:r>
                    </a:p>
                  </a:txBody>
                  <a:tcPr marL="4817" marR="4817" marT="4817" marB="0" anchor="b">
                    <a:lnL>
                      <a:noFill/>
                    </a:lnL>
                    <a:lnR>
                      <a:noFill/>
                    </a:lnR>
                    <a:lnT>
                      <a:noFill/>
                    </a:lnT>
                    <a:lnB>
                      <a:noFill/>
                    </a:lnB>
                  </a:tcPr>
                </a:tc>
              </a:tr>
              <a:tr h="172774">
                <a:tc>
                  <a:txBody>
                    <a:bodyPr/>
                    <a:lstStyle/>
                    <a:p>
                      <a:pPr algn="l" fontAlgn="b"/>
                      <a:r>
                        <a:rPr lang="en-IN" sz="1000" b="0" i="0" u="none" strike="noStrike">
                          <a:solidFill>
                            <a:schemeClr val="bg1"/>
                          </a:solidFill>
                          <a:latin typeface="Calibri"/>
                        </a:rPr>
                        <a:t>T28</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C2416848</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01-04-1993</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CHENNAI</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20986.66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03-08-2016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160544</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2235</a:t>
                      </a:r>
                    </a:p>
                  </a:txBody>
                  <a:tcPr marL="4817" marR="4817" marT="4817" marB="0" anchor="b">
                    <a:lnL>
                      <a:noFill/>
                    </a:lnL>
                    <a:lnR>
                      <a:noFill/>
                    </a:lnR>
                    <a:lnT>
                      <a:noFill/>
                    </a:lnT>
                    <a:lnB>
                      <a:noFill/>
                    </a:lnB>
                  </a:tcPr>
                </a:tc>
              </a:tr>
              <a:tr h="172774">
                <a:tc>
                  <a:txBody>
                    <a:bodyPr/>
                    <a:lstStyle/>
                    <a:p>
                      <a:pPr algn="l" fontAlgn="b"/>
                      <a:r>
                        <a:rPr lang="en-IN" sz="1000" b="0" i="0" u="none" strike="noStrike">
                          <a:solidFill>
                            <a:schemeClr val="bg1"/>
                          </a:solidFill>
                          <a:latin typeface="Calibri"/>
                        </a:rPr>
                        <a:t>T29</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C7935438</a:t>
                      </a:r>
                    </a:p>
                  </a:txBody>
                  <a:tcPr marL="4817" marR="4817" marT="4817" marB="0" anchor="b">
                    <a:lnL>
                      <a:noFill/>
                    </a:lnL>
                    <a:lnR>
                      <a:noFill/>
                    </a:lnR>
                    <a:lnT>
                      <a:noFill/>
                    </a:lnT>
                    <a:lnB>
                      <a:noFill/>
                    </a:lnB>
                  </a:tcPr>
                </a:tc>
                <a:tc>
                  <a:txBody>
                    <a:bodyPr/>
                    <a:lstStyle/>
                    <a:p>
                      <a:pPr algn="ctr" fontAlgn="b"/>
                      <a:r>
                        <a:rPr lang="en-IN" sz="1000" b="0" i="0" u="none" strike="noStrike" dirty="0">
                          <a:solidFill>
                            <a:schemeClr val="bg1"/>
                          </a:solidFill>
                          <a:latin typeface="Calibri"/>
                        </a:rPr>
                        <a:t>1/1/1800</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a:t>
                      </a:r>
                    </a:p>
                  </a:txBody>
                  <a:tcPr marL="4817" marR="4817" marT="4817" marB="0" anchor="b">
                    <a:lnL>
                      <a:noFill/>
                    </a:lnL>
                    <a:lnR>
                      <a:noFill/>
                    </a:lnR>
                    <a:lnT>
                      <a:noFill/>
                    </a:lnT>
                    <a:lnB>
                      <a:noFill/>
                    </a:lnB>
                  </a:tcPr>
                </a:tc>
                <a:tc>
                  <a:txBody>
                    <a:bodyPr/>
                    <a:lstStyle/>
                    <a:p>
                      <a:pPr algn="l" fontAlgn="b"/>
                      <a:r>
                        <a:rPr lang="en-IN" sz="1000" b="0" i="0" u="none" strike="noStrike">
                          <a:solidFill>
                            <a:schemeClr val="bg1"/>
                          </a:solidFill>
                          <a:latin typeface="Calibri"/>
                        </a:rPr>
                        <a:t>MOHALI</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969436.1</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03-08-2016</a:t>
                      </a:r>
                    </a:p>
                  </a:txBody>
                  <a:tcPr marL="4817" marR="4817" marT="4817" marB="0" anchor="b">
                    <a:lnL>
                      <a:noFill/>
                    </a:lnL>
                    <a:lnR>
                      <a:noFill/>
                    </a:lnR>
                    <a:lnT>
                      <a:noFill/>
                    </a:lnT>
                    <a:lnB>
                      <a:noFill/>
                    </a:lnB>
                  </a:tcPr>
                </a:tc>
                <a:tc>
                  <a:txBody>
                    <a:bodyPr/>
                    <a:lstStyle/>
                    <a:p>
                      <a:pPr algn="r" fontAlgn="b"/>
                      <a:r>
                        <a:rPr lang="en-IN" sz="1000" b="0" i="0" u="none" strike="noStrike">
                          <a:solidFill>
                            <a:schemeClr val="bg1"/>
                          </a:solidFill>
                          <a:latin typeface="Calibri"/>
                        </a:rPr>
                        <a:t>183634</a:t>
                      </a:r>
                    </a:p>
                  </a:txBody>
                  <a:tcPr marL="4817" marR="4817" marT="4817" marB="0" anchor="b">
                    <a:lnL>
                      <a:noFill/>
                    </a:lnL>
                    <a:lnR>
                      <a:noFill/>
                    </a:lnR>
                    <a:lnT>
                      <a:noFill/>
                    </a:lnT>
                    <a:lnB>
                      <a:noFill/>
                    </a:lnB>
                  </a:tcPr>
                </a:tc>
                <a:tc>
                  <a:txBody>
                    <a:bodyPr/>
                    <a:lstStyle/>
                    <a:p>
                      <a:pPr algn="r" fontAlgn="b"/>
                      <a:r>
                        <a:rPr lang="en-IN" sz="1000" b="0" i="0" u="none" strike="noStrike" dirty="0">
                          <a:solidFill>
                            <a:schemeClr val="bg1"/>
                          </a:solidFill>
                          <a:latin typeface="Calibri"/>
                        </a:rPr>
                        <a:t>36.9</a:t>
                      </a:r>
                    </a:p>
                  </a:txBody>
                  <a:tcPr marL="4817" marR="4817" marT="4817" marB="0" anchor="b">
                    <a:lnL>
                      <a:noFill/>
                    </a:lnL>
                    <a:lnR>
                      <a:noFill/>
                    </a:lnR>
                    <a:lnT>
                      <a:noFill/>
                    </a:lnT>
                    <a:lnB>
                      <a:noFill/>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0000"/>
            </a:gs>
            <a:gs pos="39999">
              <a:srgbClr val="0A128C"/>
            </a:gs>
            <a:gs pos="70000">
              <a:srgbClr val="181CC7"/>
            </a:gs>
            <a:gs pos="88000">
              <a:srgbClr val="7005D4"/>
            </a:gs>
            <a:gs pos="100000">
              <a:srgbClr val="8C3D91"/>
            </a:gs>
          </a:gsLst>
          <a:lin ang="5400000" scaled="0"/>
          <a:tileRect/>
        </a:gradFill>
        <a:effectLst/>
      </p:bgPr>
    </p:bg>
    <p:spTree>
      <p:nvGrpSpPr>
        <p:cNvPr id="1" name=""/>
        <p:cNvGrpSpPr/>
        <p:nvPr/>
      </p:nvGrpSpPr>
      <p:grpSpPr>
        <a:xfrm>
          <a:off x="0" y="0"/>
          <a:ext cx="0" cy="0"/>
          <a:chOff x="0" y="0"/>
          <a:chExt cx="0" cy="0"/>
        </a:xfrm>
      </p:grpSpPr>
      <p:pic>
        <p:nvPicPr>
          <p:cNvPr id="27" name="Picture 26"/>
          <p:cNvPicPr/>
          <p:nvPr/>
        </p:nvPicPr>
        <p:blipFill>
          <a:blip r:embed="rId2" cstate="print"/>
          <a:stretch>
            <a:fillRect/>
          </a:stretch>
        </p:blipFill>
        <p:spPr>
          <a:xfrm>
            <a:off x="2419519" y="266451"/>
            <a:ext cx="5939554" cy="3917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1" name="Title 30"/>
          <p:cNvSpPr>
            <a:spLocks noGrp="1"/>
          </p:cNvSpPr>
          <p:nvPr>
            <p:ph type="title"/>
          </p:nvPr>
        </p:nvSpPr>
        <p:spPr>
          <a:xfrm>
            <a:off x="784926" y="4849791"/>
            <a:ext cx="9726627" cy="1365813"/>
          </a:xfrm>
          <a:solidFill>
            <a:schemeClr val="bg1"/>
          </a:solidFill>
        </p:spPr>
        <p:txBody>
          <a:bodyPr>
            <a:normAutofit fontScale="90000"/>
          </a:bodyPr>
          <a:lstStyle/>
          <a:p>
            <a:pPr>
              <a:lnSpc>
                <a:spcPct val="150000"/>
              </a:lnSpc>
            </a:pPr>
            <a:r>
              <a:rPr lang="en-IN" sz="2000" b="1" dirty="0" smtClean="0"/>
              <a:t>INTERPRETATION:     </a:t>
            </a:r>
            <a:r>
              <a:rPr lang="en-US" sz="1800" dirty="0" smtClean="0"/>
              <a:t>shows the gender-wise distribution of bank customers. It helps in understanding the gender composition of customers for targeted services.</a:t>
            </a:r>
            <a:r>
              <a:rPr lang="en-IN" sz="1800" dirty="0" smtClean="0"/>
              <a:t/>
            </a:r>
            <a:br>
              <a:rPr lang="en-IN" sz="1800" dirty="0" smtClean="0"/>
            </a:br>
            <a:endParaRPr lang="en-IN"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27" name="Picture 26"/>
          <p:cNvPicPr/>
          <p:nvPr/>
        </p:nvPicPr>
        <p:blipFill>
          <a:blip r:embed="rId2" cstate="print"/>
          <a:stretch>
            <a:fillRect/>
          </a:stretch>
        </p:blipFill>
        <p:spPr>
          <a:xfrm>
            <a:off x="3123268" y="226734"/>
            <a:ext cx="5852160" cy="43891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3" name="Rectangle 32"/>
          <p:cNvSpPr/>
          <p:nvPr/>
        </p:nvSpPr>
        <p:spPr>
          <a:xfrm>
            <a:off x="2108717" y="5116010"/>
            <a:ext cx="8470544" cy="1200329"/>
          </a:xfrm>
          <a:prstGeom prst="rect">
            <a:avLst/>
          </a:prstGeom>
          <a:solidFill>
            <a:schemeClr val="bg1"/>
          </a:solidFill>
        </p:spPr>
        <p:txBody>
          <a:bodyPr wrap="square">
            <a:spAutoFit/>
          </a:bodyPr>
          <a:lstStyle/>
          <a:p>
            <a:pPr>
              <a:lnSpc>
                <a:spcPct val="150000"/>
              </a:lnSpc>
            </a:pPr>
            <a:r>
              <a:rPr lang="en-US" sz="1600" dirty="0" smtClean="0">
                <a:latin typeface="+mj-lt"/>
              </a:rPr>
              <a:t>INTREPRETATION: </a:t>
            </a:r>
          </a:p>
          <a:p>
            <a:pPr>
              <a:lnSpc>
                <a:spcPct val="150000"/>
              </a:lnSpc>
            </a:pPr>
            <a:r>
              <a:rPr lang="en-US" sz="1600" dirty="0" smtClean="0">
                <a:latin typeface="+mj-lt"/>
              </a:rPr>
              <a:t>                  highlights the top 10 customer locations based on transaction count. These locations show higher customer engagement and banking activity</a:t>
            </a:r>
            <a:endParaRPr lang="en-IN" sz="1600" dirty="0">
              <a:latin typeface="+mj-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0000"/>
            </a:gs>
            <a:gs pos="39999">
              <a:srgbClr val="0A128C"/>
            </a:gs>
            <a:gs pos="70000">
              <a:srgbClr val="181CC7"/>
            </a:gs>
            <a:gs pos="88000">
              <a:srgbClr val="7005D4"/>
            </a:gs>
            <a:gs pos="100000">
              <a:srgbClr val="8C3D91"/>
            </a:gs>
          </a:gsLst>
          <a:lin ang="5400000" scaled="0"/>
          <a:tileRect/>
        </a:gradFill>
        <a:effectLst/>
      </p:bgPr>
    </p:bg>
    <p:spTree>
      <p:nvGrpSpPr>
        <p:cNvPr id="1" name=""/>
        <p:cNvGrpSpPr/>
        <p:nvPr/>
      </p:nvGrpSpPr>
      <p:grpSpPr>
        <a:xfrm>
          <a:off x="0" y="0"/>
          <a:ext cx="0" cy="0"/>
          <a:chOff x="0" y="0"/>
          <a:chExt cx="0" cy="0"/>
        </a:xfrm>
      </p:grpSpPr>
      <p:pic>
        <p:nvPicPr>
          <p:cNvPr id="24" name="Picture 23"/>
          <p:cNvPicPr/>
          <p:nvPr/>
        </p:nvPicPr>
        <p:blipFill>
          <a:blip r:embed="rId2" cstate="print"/>
          <a:stretch>
            <a:fillRect/>
          </a:stretch>
        </p:blipFill>
        <p:spPr>
          <a:xfrm>
            <a:off x="2955316" y="348031"/>
            <a:ext cx="5852160" cy="43891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Rectangle 24"/>
          <p:cNvSpPr/>
          <p:nvPr/>
        </p:nvSpPr>
        <p:spPr>
          <a:xfrm>
            <a:off x="2303362" y="5306433"/>
            <a:ext cx="7349924" cy="1200329"/>
          </a:xfrm>
          <a:prstGeom prst="rect">
            <a:avLst/>
          </a:prstGeom>
          <a:solidFill>
            <a:schemeClr val="bg1"/>
          </a:solidFill>
        </p:spPr>
        <p:txBody>
          <a:bodyPr wrap="square">
            <a:spAutoFit/>
          </a:bodyPr>
          <a:lstStyle/>
          <a:p>
            <a:pPr>
              <a:lnSpc>
                <a:spcPct val="150000"/>
              </a:lnSpc>
            </a:pPr>
            <a:r>
              <a:rPr lang="en-US" sz="1600" b="1" dirty="0" smtClean="0">
                <a:latin typeface="+mj-lt"/>
              </a:rPr>
              <a:t>INTREPRETATION:</a:t>
            </a:r>
          </a:p>
          <a:p>
            <a:pPr>
              <a:lnSpc>
                <a:spcPct val="150000"/>
              </a:lnSpc>
            </a:pPr>
            <a:r>
              <a:rPr lang="en-US" sz="1600" dirty="0" smtClean="0">
                <a:latin typeface="+mj-lt"/>
              </a:rPr>
              <a:t>                            This chart represents the percentage contribution of the top five customer locations based on transaction count.</a:t>
            </a:r>
            <a:endParaRPr lang="en-IN" sz="1600" dirty="0">
              <a:latin typeface="+mj-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39999">
              <a:srgbClr val="0A128C"/>
            </a:gs>
            <a:gs pos="70000">
              <a:srgbClr val="181CC7"/>
            </a:gs>
            <a:gs pos="88000">
              <a:srgbClr val="7005D4"/>
            </a:gs>
            <a:gs pos="100000">
              <a:srgbClr val="8C3D91"/>
            </a:gs>
          </a:gsLst>
          <a:lin ang="16200000" scaled="0"/>
        </a:gradFill>
        <a:effectLst/>
      </p:bgPr>
    </p:bg>
    <p:spTree>
      <p:nvGrpSpPr>
        <p:cNvPr id="1" name=""/>
        <p:cNvGrpSpPr/>
        <p:nvPr/>
      </p:nvGrpSpPr>
      <p:grpSpPr>
        <a:xfrm>
          <a:off x="0" y="0"/>
          <a:ext cx="0" cy="0"/>
          <a:chOff x="0" y="0"/>
          <a:chExt cx="0" cy="0"/>
        </a:xfrm>
      </p:grpSpPr>
      <p:pic>
        <p:nvPicPr>
          <p:cNvPr id="7" name="Picture 6" descr="WhatsApp Image 2025-12-28 at 1.15.07 PM.jpeg"/>
          <p:cNvPicPr>
            <a:picLocks noChangeAspect="1"/>
          </p:cNvPicPr>
          <p:nvPr/>
        </p:nvPicPr>
        <p:blipFill>
          <a:blip r:embed="rId2" cstate="print">
            <a:lum bright="-36000" contrast="56000"/>
          </a:blip>
          <a:srcRect l="32246" t="26333" r="22661" b="27223"/>
          <a:stretch>
            <a:fillRect/>
          </a:stretch>
        </p:blipFill>
        <p:spPr>
          <a:xfrm>
            <a:off x="284095" y="774441"/>
            <a:ext cx="6368632" cy="49638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194" name="Rectangle 2"/>
          <p:cNvSpPr>
            <a:spLocks noChangeArrowheads="1"/>
          </p:cNvSpPr>
          <p:nvPr/>
        </p:nvSpPr>
        <p:spPr bwMode="auto">
          <a:xfrm>
            <a:off x="6951306" y="724851"/>
            <a:ext cx="5240694" cy="5078313"/>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tabLst/>
            </a:pPr>
            <a:r>
              <a:rPr kumimoji="0" lang="en-US" sz="1800" b="1" i="0" u="none" strike="noStrike" cap="none" normalizeH="0" baseline="0" dirty="0" smtClean="0">
                <a:ln>
                  <a:noFill/>
                </a:ln>
                <a:solidFill>
                  <a:schemeClr val="tx1"/>
                </a:solidFill>
                <a:effectLst/>
                <a:latin typeface="Arial" charset="0"/>
                <a:cs typeface="Arial" charset="0"/>
              </a:rPr>
              <a:t>INTERPRETATION:</a:t>
            </a:r>
          </a:p>
          <a:p>
            <a:pPr marL="0" marR="0" lvl="0" indent="0" algn="l" defTabSz="914400" rtl="0" eaLnBrk="1" fontAlgn="base" latinLnBrk="0" hangingPunct="1">
              <a:lnSpc>
                <a:spcPct val="150000"/>
              </a:lnSpc>
              <a:spcBef>
                <a:spcPct val="0"/>
              </a:spcBef>
              <a:spcAft>
                <a:spcPct val="0"/>
              </a:spcAft>
              <a:buClrTx/>
              <a:buSzTx/>
              <a:tabLst/>
            </a:pPr>
            <a:r>
              <a:rPr lang="en-US" b="1" dirty="0" smtClean="0">
                <a:latin typeface="Arial" charset="0"/>
                <a:cs typeface="Arial" charset="0"/>
              </a:rPr>
              <a:t> </a:t>
            </a:r>
            <a:r>
              <a:rPr lang="en-US" b="1" dirty="0" smtClean="0">
                <a:latin typeface="Arial" charset="0"/>
                <a:cs typeface="Arial" charset="0"/>
              </a:rPr>
              <a:t>            </a:t>
            </a:r>
            <a:r>
              <a:rPr kumimoji="0" lang="en-US" sz="1800" b="1" i="0" u="none" strike="noStrike" cap="none" normalizeH="0" baseline="0" dirty="0" smtClean="0">
                <a:ln>
                  <a:noFill/>
                </a:ln>
                <a:solidFill>
                  <a:schemeClr val="tx1"/>
                </a:solidFill>
                <a:effectLst/>
                <a:latin typeface="Arial" charset="0"/>
                <a:cs typeface="Arial" charset="0"/>
              </a:rPr>
              <a:t>Male customers (M)</a:t>
            </a:r>
            <a:r>
              <a:rPr kumimoji="0" lang="en-US" sz="1800" b="0" i="0" u="none" strike="noStrike" cap="none" normalizeH="0" baseline="0" dirty="0" smtClean="0">
                <a:ln>
                  <a:noFill/>
                </a:ln>
                <a:solidFill>
                  <a:schemeClr val="tx1"/>
                </a:solidFill>
                <a:effectLst/>
                <a:latin typeface="Arial" charset="0"/>
                <a:cs typeface="Arial" charset="0"/>
              </a:rPr>
              <a:t> hold the </a:t>
            </a:r>
            <a:r>
              <a:rPr kumimoji="0" lang="en-US" sz="1800" b="1" i="0" u="none" strike="noStrike" cap="none" normalizeH="0" baseline="0" dirty="0" smtClean="0">
                <a:ln>
                  <a:noFill/>
                </a:ln>
                <a:solidFill>
                  <a:schemeClr val="tx1"/>
                </a:solidFill>
                <a:effectLst/>
                <a:latin typeface="Arial" charset="0"/>
                <a:cs typeface="Arial" charset="0"/>
              </a:rPr>
              <a:t>highest total account balance</a:t>
            </a:r>
            <a:r>
              <a:rPr kumimoji="0" lang="en-US" sz="1800" b="0" i="0" u="none" strike="noStrike" cap="none" normalizeH="0" baseline="0" dirty="0" smtClean="0">
                <a:ln>
                  <a:noFill/>
                </a:ln>
                <a:solidFill>
                  <a:schemeClr val="tx1"/>
                </a:solidFill>
                <a:effectLst/>
                <a:latin typeface="Arial" charset="0"/>
                <a:cs typeface="Arial" charset="0"/>
              </a:rPr>
              <a:t>, approximately </a:t>
            </a:r>
            <a:r>
              <a:rPr kumimoji="0" lang="en-US" sz="1800" b="1" i="0" u="none" strike="noStrike" cap="none" normalizeH="0" baseline="0" dirty="0" smtClean="0">
                <a:ln>
                  <a:noFill/>
                </a:ln>
                <a:solidFill>
                  <a:schemeClr val="tx1"/>
                </a:solidFill>
                <a:effectLst/>
                <a:latin typeface="Arial" charset="0"/>
                <a:cs typeface="Arial" charset="0"/>
              </a:rPr>
              <a:t>12.03 million</a:t>
            </a:r>
            <a:r>
              <a:rPr kumimoji="0" lang="en-US" sz="1800" b="0" i="0" u="none" strike="noStrike" cap="none" normalizeH="0" baseline="0" dirty="0" smtClean="0">
                <a:ln>
                  <a:noFill/>
                </a:ln>
                <a:solidFill>
                  <a:schemeClr val="tx1"/>
                </a:solidFill>
                <a:effectLst/>
                <a:latin typeface="Arial" charset="0"/>
                <a:cs typeface="Arial" charset="0"/>
              </a:rPr>
              <a:t>, contributing the </a:t>
            </a:r>
            <a:r>
              <a:rPr kumimoji="0" lang="en-US" sz="1800" b="1" i="0" u="none" strike="noStrike" cap="none" normalizeH="0" baseline="0" dirty="0" smtClean="0">
                <a:ln>
                  <a:noFill/>
                </a:ln>
                <a:solidFill>
                  <a:schemeClr val="tx1"/>
                </a:solidFill>
                <a:effectLst/>
                <a:latin typeface="Arial" charset="0"/>
                <a:cs typeface="Arial" charset="0"/>
              </a:rPr>
              <a:t>major share (about 69%)</a:t>
            </a:r>
            <a:r>
              <a:rPr kumimoji="0" lang="en-US" sz="1800" b="0" i="0" u="none" strike="noStrike" cap="none" normalizeH="0" baseline="0" dirty="0" smtClean="0">
                <a:ln>
                  <a:noFill/>
                </a:ln>
                <a:solidFill>
                  <a:schemeClr val="tx1"/>
                </a:solidFill>
                <a:effectLst/>
                <a:latin typeface="Arial" charset="0"/>
                <a:cs typeface="Arial" charset="0"/>
              </a:rPr>
              <a:t> of the overall balances.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charset="0"/>
                <a:cs typeface="Arial" charset="0"/>
              </a:rPr>
              <a:t>Female customers (F)</a:t>
            </a:r>
            <a:r>
              <a:rPr kumimoji="0" lang="en-US" sz="1800" b="0" i="0" u="none" strike="noStrike" cap="none" normalizeH="0" baseline="0" dirty="0" smtClean="0">
                <a:ln>
                  <a:noFill/>
                </a:ln>
                <a:solidFill>
                  <a:schemeClr val="tx1"/>
                </a:solidFill>
                <a:effectLst/>
                <a:latin typeface="Arial" charset="0"/>
                <a:cs typeface="Arial" charset="0"/>
              </a:rPr>
              <a:t> have a total balance of around </a:t>
            </a:r>
            <a:r>
              <a:rPr kumimoji="0" lang="en-US" sz="1800" b="1" i="0" u="none" strike="noStrike" cap="none" normalizeH="0" baseline="0" dirty="0" smtClean="0">
                <a:ln>
                  <a:noFill/>
                </a:ln>
                <a:solidFill>
                  <a:schemeClr val="tx1"/>
                </a:solidFill>
                <a:effectLst/>
                <a:latin typeface="Arial" charset="0"/>
                <a:cs typeface="Arial" charset="0"/>
              </a:rPr>
              <a:t>5.47 million</a:t>
            </a:r>
            <a:r>
              <a:rPr kumimoji="0" lang="en-US" sz="1800" b="0" i="0" u="none" strike="noStrike" cap="none" normalizeH="0" baseline="0" dirty="0" smtClean="0">
                <a:ln>
                  <a:noFill/>
                </a:ln>
                <a:solidFill>
                  <a:schemeClr val="tx1"/>
                </a:solidFill>
                <a:effectLst/>
                <a:latin typeface="Arial" charset="0"/>
                <a:cs typeface="Arial" charset="0"/>
              </a:rPr>
              <a:t>, which is </a:t>
            </a:r>
            <a:r>
              <a:rPr kumimoji="0" lang="en-US" sz="1800" b="1" i="0" u="none" strike="noStrike" cap="none" normalizeH="0" baseline="0" dirty="0" smtClean="0">
                <a:ln>
                  <a:noFill/>
                </a:ln>
                <a:solidFill>
                  <a:schemeClr val="tx1"/>
                </a:solidFill>
                <a:effectLst/>
                <a:latin typeface="Arial" charset="0"/>
                <a:cs typeface="Arial" charset="0"/>
              </a:rPr>
              <a:t>significantly lower than males</a:t>
            </a:r>
            <a:r>
              <a:rPr kumimoji="0" lang="en-US" sz="1800" b="0" i="0" u="none" strike="noStrike" cap="none" normalizeH="0" baseline="0" dirty="0" smtClean="0">
                <a:ln>
                  <a:noFill/>
                </a:ln>
                <a:solidFill>
                  <a:schemeClr val="tx1"/>
                </a:solidFill>
                <a:effectLst/>
                <a:latin typeface="Arial" charset="0"/>
                <a:cs typeface="Arial" charset="0"/>
              </a:rPr>
              <a:t>, contributing roughly </a:t>
            </a:r>
            <a:r>
              <a:rPr kumimoji="0" lang="en-US" sz="1800" b="1" i="0" u="none" strike="noStrike" cap="none" normalizeH="0" baseline="0" dirty="0" smtClean="0">
                <a:ln>
                  <a:noFill/>
                </a:ln>
                <a:solidFill>
                  <a:schemeClr val="tx1"/>
                </a:solidFill>
                <a:effectLst/>
                <a:latin typeface="Arial" charset="0"/>
                <a:cs typeface="Arial" charset="0"/>
              </a:rPr>
              <a:t>31%</a:t>
            </a:r>
            <a:r>
              <a:rPr kumimoji="0" lang="en-US" sz="1800" b="0" i="0" u="none" strike="noStrike" cap="none" normalizeH="0" baseline="0" dirty="0" smtClean="0">
                <a:ln>
                  <a:noFill/>
                </a:ln>
                <a:solidFill>
                  <a:schemeClr val="tx1"/>
                </a:solidFill>
                <a:effectLst/>
                <a:latin typeface="Arial" charset="0"/>
                <a:cs typeface="Arial" charset="0"/>
              </a:rPr>
              <a:t> of the total.</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charset="0"/>
                <a:cs typeface="Arial" charset="0"/>
              </a:rPr>
              <a:t>Blank/Unspecified gender</a:t>
            </a:r>
            <a:r>
              <a:rPr kumimoji="0" lang="en-US" sz="1800" b="0" i="0" u="none" strike="noStrike" cap="none" normalizeH="0" baseline="0" dirty="0" smtClean="0">
                <a:ln>
                  <a:noFill/>
                </a:ln>
                <a:solidFill>
                  <a:schemeClr val="tx1"/>
                </a:solidFill>
                <a:effectLst/>
                <a:latin typeface="Arial" charset="0"/>
                <a:cs typeface="Arial" charset="0"/>
              </a:rPr>
              <a:t> accounts contribute a </a:t>
            </a:r>
            <a:r>
              <a:rPr kumimoji="0" lang="en-US" sz="1800" b="1" i="0" u="none" strike="noStrike" cap="none" normalizeH="0" baseline="0" dirty="0" smtClean="0">
                <a:ln>
                  <a:noFill/>
                </a:ln>
                <a:solidFill>
                  <a:schemeClr val="tx1"/>
                </a:solidFill>
                <a:effectLst/>
                <a:latin typeface="Arial" charset="0"/>
                <a:cs typeface="Arial" charset="0"/>
              </a:rPr>
              <a:t>negligible amount (0.01 million, ~0.1%)</a:t>
            </a:r>
            <a:r>
              <a:rPr kumimoji="0" lang="en-US" sz="1800" b="0" i="0" u="none" strike="noStrike" cap="none" normalizeH="0" baseline="0" dirty="0" smtClean="0">
                <a:ln>
                  <a:noFill/>
                </a:ln>
                <a:solidFill>
                  <a:schemeClr val="tx1"/>
                </a:solidFill>
                <a:effectLst/>
                <a:latin typeface="Arial" charset="0"/>
                <a:cs typeface="Arial" charset="0"/>
              </a:rPr>
              <a:t>, indicating very few records with missing gender information.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16200000" scaled="0"/>
        </a:gradFill>
        <a:effectLst/>
      </p:bgPr>
    </p:bg>
    <p:spTree>
      <p:nvGrpSpPr>
        <p:cNvPr id="1" name=""/>
        <p:cNvGrpSpPr/>
        <p:nvPr/>
      </p:nvGrpSpPr>
      <p:grpSpPr>
        <a:xfrm>
          <a:off x="0" y="0"/>
          <a:ext cx="0" cy="0"/>
          <a:chOff x="0" y="0"/>
          <a:chExt cx="0" cy="0"/>
        </a:xfrm>
      </p:grpSpPr>
      <p:pic>
        <p:nvPicPr>
          <p:cNvPr id="6" name="Picture 5" descr="WhatsApp Image 2025-12-28 at 1.15.04 PM.jpeg"/>
          <p:cNvPicPr>
            <a:picLocks noChangeAspect="1"/>
          </p:cNvPicPr>
          <p:nvPr/>
        </p:nvPicPr>
        <p:blipFill>
          <a:blip r:embed="rId2" cstate="print">
            <a:lum contrast="-2000"/>
          </a:blip>
          <a:srcRect l="19677" t="19555" r="24390" b="29222"/>
          <a:stretch>
            <a:fillRect/>
          </a:stretch>
        </p:blipFill>
        <p:spPr>
          <a:xfrm>
            <a:off x="239644" y="863870"/>
            <a:ext cx="5731948" cy="48464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098" name="Rectangle 2"/>
          <p:cNvSpPr>
            <a:spLocks noChangeArrowheads="1"/>
          </p:cNvSpPr>
          <p:nvPr/>
        </p:nvSpPr>
        <p:spPr bwMode="auto">
          <a:xfrm>
            <a:off x="6372808" y="828907"/>
            <a:ext cx="5570376" cy="4708981"/>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tabLst/>
            </a:pPr>
            <a:r>
              <a:rPr kumimoji="0" lang="en-US" sz="2000" b="1" i="0" u="none" strike="noStrike" cap="none" normalizeH="0" baseline="0" dirty="0" smtClean="0">
                <a:ln>
                  <a:noFill/>
                </a:ln>
                <a:solidFill>
                  <a:schemeClr val="tx1"/>
                </a:solidFill>
                <a:effectLst/>
                <a:latin typeface="Arial" charset="0"/>
                <a:cs typeface="Arial" charset="0"/>
              </a:rPr>
              <a:t>INTERPRETATION:</a:t>
            </a:r>
          </a:p>
          <a:p>
            <a:pPr marL="0" marR="0" lvl="0" indent="0" algn="l" defTabSz="914400" rtl="0" eaLnBrk="1" fontAlgn="base" latinLnBrk="0" hangingPunct="1">
              <a:lnSpc>
                <a:spcPct val="150000"/>
              </a:lnSpc>
              <a:spcBef>
                <a:spcPct val="0"/>
              </a:spcBef>
              <a:spcAft>
                <a:spcPct val="0"/>
              </a:spcAft>
              <a:buClrTx/>
              <a:buSzTx/>
              <a:tabLst/>
            </a:pPr>
            <a:r>
              <a:rPr lang="en-US" dirty="0" smtClean="0">
                <a:latin typeface="Arial" charset="0"/>
                <a:cs typeface="Arial" charset="0"/>
              </a:rPr>
              <a:t> </a:t>
            </a:r>
            <a:r>
              <a:rPr lang="en-US" dirty="0" smtClean="0">
                <a:latin typeface="Arial" charset="0"/>
                <a:cs typeface="Arial" charset="0"/>
              </a:rPr>
              <a:t>                             </a:t>
            </a:r>
            <a:r>
              <a:rPr kumimoji="0" lang="en-US" sz="1800" b="0" i="0" u="none" strike="noStrike" cap="none" normalizeH="0" baseline="0" dirty="0" smtClean="0">
                <a:ln>
                  <a:noFill/>
                </a:ln>
                <a:solidFill>
                  <a:schemeClr val="tx1"/>
                </a:solidFill>
                <a:effectLst/>
                <a:latin typeface="Arial" charset="0"/>
                <a:cs typeface="Arial" charset="0"/>
              </a:rPr>
              <a:t>The gauge shows a </a:t>
            </a:r>
            <a:r>
              <a:rPr kumimoji="0" lang="en-US" sz="1800" b="1" i="0" u="none" strike="noStrike" cap="none" normalizeH="0" baseline="0" dirty="0" smtClean="0">
                <a:ln>
                  <a:noFill/>
                </a:ln>
                <a:solidFill>
                  <a:schemeClr val="tx1"/>
                </a:solidFill>
                <a:effectLst/>
                <a:latin typeface="Arial" charset="0"/>
                <a:cs typeface="Arial" charset="0"/>
              </a:rPr>
              <a:t>total transaction amount of about 706.76K</a:t>
            </a:r>
            <a:r>
              <a:rPr kumimoji="0" lang="en-US" sz="1800" b="0" i="0" u="none" strike="noStrike" cap="none" normalizeH="0" baseline="0" dirty="0" smtClean="0">
                <a:ln>
                  <a:noFill/>
                </a:ln>
                <a:solidFill>
                  <a:schemeClr val="tx1"/>
                </a:solidFill>
                <a:effectLst/>
                <a:latin typeface="Arial" charset="0"/>
                <a:cs typeface="Arial"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charset="0"/>
                <a:cs typeface="Arial" charset="0"/>
              </a:rPr>
              <a:t>The scale ranges from </a:t>
            </a:r>
            <a:r>
              <a:rPr kumimoji="0" lang="en-US" sz="1800" b="1" i="0" u="none" strike="noStrike" cap="none" normalizeH="0" baseline="0" dirty="0" smtClean="0">
                <a:ln>
                  <a:noFill/>
                </a:ln>
                <a:solidFill>
                  <a:schemeClr val="tx1"/>
                </a:solidFill>
                <a:effectLst/>
                <a:latin typeface="Arial" charset="0"/>
                <a:cs typeface="Arial" charset="0"/>
              </a:rPr>
              <a:t>0 to 1.41M</a:t>
            </a:r>
            <a:r>
              <a:rPr kumimoji="0" lang="en-US" sz="1800" b="0" i="0" u="none" strike="noStrike" cap="none" normalizeH="0" baseline="0" dirty="0" smtClean="0">
                <a:ln>
                  <a:noFill/>
                </a:ln>
                <a:solidFill>
                  <a:schemeClr val="tx1"/>
                </a:solidFill>
                <a:effectLst/>
                <a:latin typeface="Arial" charset="0"/>
                <a:cs typeface="Arial" charset="0"/>
              </a:rPr>
              <a:t>, and the current value is positioned at </a:t>
            </a:r>
            <a:r>
              <a:rPr kumimoji="0" lang="en-US" sz="1800" b="1" i="0" u="none" strike="noStrike" cap="none" normalizeH="0" baseline="0" dirty="0" smtClean="0">
                <a:ln>
                  <a:noFill/>
                </a:ln>
                <a:solidFill>
                  <a:schemeClr val="tx1"/>
                </a:solidFill>
                <a:effectLst/>
                <a:latin typeface="Arial" charset="0"/>
                <a:cs typeface="Arial" charset="0"/>
              </a:rPr>
              <a:t>around 50% of the maximum</a:t>
            </a:r>
            <a:r>
              <a:rPr kumimoji="0" lang="en-US" sz="1800" b="0" i="0" u="none" strike="noStrike" cap="none" normalizeH="0" baseline="0" dirty="0" smtClean="0">
                <a:ln>
                  <a:noFill/>
                </a:ln>
                <a:solidFill>
                  <a:schemeClr val="tx1"/>
                </a:solidFill>
                <a:effectLst/>
                <a:latin typeface="Arial" charset="0"/>
                <a:cs typeface="Arial" charset="0"/>
              </a:rPr>
              <a:t>.</a:t>
            </a:r>
          </a:p>
          <a:p>
            <a:pPr marL="0" marR="0" lvl="0" indent="0" algn="l" defTabSz="914400" rtl="0" eaLnBrk="0" fontAlgn="base" latinLnBrk="0" hangingPunct="0">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charset="0"/>
                <a:cs typeface="Arial" charset="0"/>
              </a:rPr>
              <a:t>This indicates that the </a:t>
            </a:r>
            <a:r>
              <a:rPr kumimoji="0" lang="en-US" sz="1800" b="1" i="0" u="none" strike="noStrike" cap="none" normalizeH="0" baseline="0" dirty="0" smtClean="0">
                <a:ln>
                  <a:noFill/>
                </a:ln>
                <a:solidFill>
                  <a:schemeClr val="tx1"/>
                </a:solidFill>
                <a:effectLst/>
                <a:latin typeface="Arial" charset="0"/>
                <a:cs typeface="Arial" charset="0"/>
              </a:rPr>
              <a:t>current transaction amount represents a moderate level of overall transaction activity</a:t>
            </a:r>
            <a:r>
              <a:rPr kumimoji="0" lang="en-US" sz="1800" b="0" i="0" u="none" strike="noStrike" cap="none" normalizeH="0" baseline="0" dirty="0" smtClean="0">
                <a:ln>
                  <a:noFill/>
                </a:ln>
                <a:solidFill>
                  <a:schemeClr val="tx1"/>
                </a:solidFill>
                <a:effectLst/>
                <a:latin typeface="Arial" charset="0"/>
                <a:cs typeface="Arial"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charset="0"/>
                <a:cs typeface="Arial" charset="0"/>
              </a:rPr>
              <a:t>When viewed along with customer gender (First </a:t>
            </a:r>
            <a:r>
              <a:rPr kumimoji="0" lang="en-US" sz="1800" b="0" i="0" u="none" strike="noStrike" cap="none" normalizeH="0" baseline="0" dirty="0" err="1" smtClean="0">
                <a:ln>
                  <a:noFill/>
                </a:ln>
                <a:solidFill>
                  <a:schemeClr val="tx1"/>
                </a:solidFill>
                <a:effectLst/>
                <a:latin typeface="Arial" charset="0"/>
                <a:cs typeface="Arial" charset="0"/>
              </a:rPr>
              <a:t>CustGender</a:t>
            </a:r>
            <a:r>
              <a:rPr kumimoji="0" lang="en-US" sz="1800" b="0" i="0" u="none" strike="noStrike" cap="none" normalizeH="0" baseline="0" dirty="0" smtClean="0">
                <a:ln>
                  <a:noFill/>
                </a:ln>
                <a:solidFill>
                  <a:schemeClr val="tx1"/>
                </a:solidFill>
                <a:effectLst/>
                <a:latin typeface="Arial" charset="0"/>
                <a:cs typeface="Arial" charset="0"/>
              </a:rPr>
              <a:t>), it suggests that </a:t>
            </a:r>
            <a:r>
              <a:rPr kumimoji="0" lang="en-US" sz="1800" b="1" i="0" u="none" strike="noStrike" cap="none" normalizeH="0" baseline="0" dirty="0" smtClean="0">
                <a:ln>
                  <a:noFill/>
                </a:ln>
                <a:solidFill>
                  <a:schemeClr val="tx1"/>
                </a:solidFill>
                <a:effectLst/>
                <a:latin typeface="Arial" charset="0"/>
                <a:cs typeface="Arial" charset="0"/>
              </a:rPr>
              <a:t>transactions from the analyzed gender group contribute roughly half of the total possible transaction volume</a:t>
            </a:r>
            <a:r>
              <a:rPr kumimoji="0" lang="en-US" sz="1800" b="0" i="0" u="none" strike="noStrike" cap="none" normalizeH="0" baseline="0" dirty="0" smtClean="0">
                <a:ln>
                  <a:noFill/>
                </a:ln>
                <a:solidFill>
                  <a:schemeClr val="tx1"/>
                </a:solidFill>
                <a:effectLst/>
                <a:latin typeface="Arial" charset="0"/>
                <a:cs typeface="Arial" charset="0"/>
              </a:rPr>
              <a:t>.</a:t>
            </a:r>
          </a:p>
        </p:txBody>
      </p:sp>
    </p:spTree>
    <p:extLst>
      <p:ext uri="{BB962C8B-B14F-4D97-AF65-F5344CB8AC3E}">
        <p14:creationId xmlns="" xmlns:p14="http://schemas.microsoft.com/office/powerpoint/2010/main" val="2506037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0000"/>
            </a:gs>
            <a:gs pos="39999">
              <a:srgbClr val="0A128C"/>
            </a:gs>
            <a:gs pos="70000">
              <a:srgbClr val="181CC7"/>
            </a:gs>
            <a:gs pos="88000">
              <a:srgbClr val="7005D4"/>
            </a:gs>
            <a:gs pos="100000">
              <a:srgbClr val="8C3D91"/>
            </a:gs>
          </a:gsLst>
          <a:lin ang="5400000" scaled="0"/>
          <a:tileRect/>
        </a:gradFill>
        <a:effectLst/>
      </p:bgPr>
    </p:bg>
    <p:spTree>
      <p:nvGrpSpPr>
        <p:cNvPr id="1" name=""/>
        <p:cNvGrpSpPr/>
        <p:nvPr/>
      </p:nvGrpSpPr>
      <p:grpSpPr>
        <a:xfrm>
          <a:off x="0" y="0"/>
          <a:ext cx="0" cy="0"/>
          <a:chOff x="0" y="0"/>
          <a:chExt cx="0" cy="0"/>
        </a:xfrm>
      </p:grpSpPr>
      <p:pic>
        <p:nvPicPr>
          <p:cNvPr id="7" name="Picture 6" descr="WhatsApp Image 2025-12-28 at 1.15.06 PM.jpeg"/>
          <p:cNvPicPr>
            <a:picLocks noChangeAspect="1"/>
          </p:cNvPicPr>
          <p:nvPr/>
        </p:nvPicPr>
        <p:blipFill>
          <a:blip r:embed="rId2" cstate="print">
            <a:lum bright="-36000" contrast="54000"/>
          </a:blip>
          <a:srcRect l="31334" t="28999" r="38096" b="27333"/>
          <a:stretch>
            <a:fillRect/>
          </a:stretch>
        </p:blipFill>
        <p:spPr>
          <a:xfrm>
            <a:off x="662473" y="457200"/>
            <a:ext cx="5210525" cy="48705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73" name="Rectangle 1"/>
          <p:cNvSpPr>
            <a:spLocks noChangeArrowheads="1"/>
          </p:cNvSpPr>
          <p:nvPr/>
        </p:nvSpPr>
        <p:spPr bwMode="auto">
          <a:xfrm>
            <a:off x="6214188" y="1252350"/>
            <a:ext cx="5701004" cy="289310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000" b="1" i="0" u="none" strike="noStrike" cap="none" normalizeH="0" baseline="0" dirty="0" smtClean="0">
                <a:ln>
                  <a:noFill/>
                </a:ln>
                <a:solidFill>
                  <a:schemeClr val="tx1"/>
                </a:solidFill>
                <a:effectLst/>
                <a:latin typeface="Arial" charset="0"/>
                <a:cs typeface="Arial" charset="0"/>
              </a:rPr>
              <a:t>INTERPRETATION:</a:t>
            </a:r>
          </a:p>
          <a:p>
            <a:pPr marL="0" marR="0" lvl="0" indent="0" algn="l" defTabSz="914400" rtl="0" eaLnBrk="1" fontAlgn="base" latinLnBrk="0" hangingPunct="1">
              <a:lnSpc>
                <a:spcPct val="150000"/>
              </a:lnSpc>
              <a:spcBef>
                <a:spcPct val="0"/>
              </a:spcBef>
              <a:spcAft>
                <a:spcPct val="0"/>
              </a:spcAft>
              <a:buClrTx/>
              <a:buSzTx/>
              <a:tabLst/>
            </a:pPr>
            <a:r>
              <a:rPr lang="en-US" dirty="0" smtClean="0">
                <a:latin typeface="Arial" charset="0"/>
                <a:cs typeface="Arial" charset="0"/>
              </a:rPr>
              <a:t> </a:t>
            </a:r>
            <a:r>
              <a:rPr lang="en-US" dirty="0" smtClean="0">
                <a:latin typeface="Arial" charset="0"/>
                <a:cs typeface="Arial" charset="0"/>
              </a:rPr>
              <a:t>                     </a:t>
            </a:r>
            <a:r>
              <a:rPr kumimoji="0" lang="en-US" sz="1800" b="0" i="0" u="none" strike="noStrike" cap="none" normalizeH="0" baseline="0" dirty="0" smtClean="0">
                <a:ln>
                  <a:noFill/>
                </a:ln>
                <a:solidFill>
                  <a:schemeClr val="tx1"/>
                </a:solidFill>
                <a:effectLst/>
                <a:latin typeface="Arial" charset="0"/>
                <a:cs typeface="Arial" charset="0"/>
              </a:rPr>
              <a:t>The </a:t>
            </a:r>
            <a:r>
              <a:rPr kumimoji="0" lang="en-US" sz="1800" b="1" i="0" u="none" strike="noStrike" cap="none" normalizeH="0" baseline="0" dirty="0" smtClean="0">
                <a:ln>
                  <a:noFill/>
                </a:ln>
                <a:solidFill>
                  <a:schemeClr val="tx1"/>
                </a:solidFill>
                <a:effectLst/>
                <a:latin typeface="Arial" charset="0"/>
                <a:cs typeface="Arial" charset="0"/>
              </a:rPr>
              <a:t>Sum of Transaction Amount (INR)</a:t>
            </a:r>
            <a:r>
              <a:rPr kumimoji="0" lang="en-US" sz="1800" b="0" i="0" u="none" strike="noStrike" cap="none" normalizeH="0" baseline="0" dirty="0" smtClean="0">
                <a:ln>
                  <a:noFill/>
                </a:ln>
                <a:solidFill>
                  <a:schemeClr val="tx1"/>
                </a:solidFill>
                <a:effectLst/>
                <a:latin typeface="Arial" charset="0"/>
                <a:cs typeface="Arial" charset="0"/>
              </a:rPr>
              <a:t> dominates the chart with approximately </a:t>
            </a:r>
            <a:r>
              <a:rPr kumimoji="0" lang="en-US" sz="1800" b="1" i="0" u="none" strike="noStrike" cap="none" normalizeH="0" baseline="0" dirty="0" smtClean="0">
                <a:ln>
                  <a:noFill/>
                </a:ln>
                <a:solidFill>
                  <a:schemeClr val="tx1"/>
                </a:solidFill>
                <a:effectLst/>
                <a:latin typeface="Arial" charset="0"/>
                <a:cs typeface="Arial" charset="0"/>
              </a:rPr>
              <a:t>39 million</a:t>
            </a:r>
            <a:r>
              <a:rPr kumimoji="0" lang="en-US" sz="1800" b="0" i="0" u="none" strike="noStrike" cap="none" normalizeH="0" baseline="0" dirty="0" smtClean="0">
                <a:ln>
                  <a:noFill/>
                </a:ln>
                <a:solidFill>
                  <a:schemeClr val="tx1"/>
                </a:solidFill>
                <a:effectLst/>
                <a:latin typeface="Arial" charset="0"/>
                <a:cs typeface="Arial" charset="0"/>
              </a:rPr>
              <a:t>, contributing about </a:t>
            </a:r>
            <a:r>
              <a:rPr kumimoji="0" lang="en-US" sz="1800" b="1" i="0" u="none" strike="noStrike" cap="none" normalizeH="0" baseline="0" dirty="0" smtClean="0">
                <a:ln>
                  <a:noFill/>
                </a:ln>
                <a:solidFill>
                  <a:schemeClr val="tx1"/>
                </a:solidFill>
                <a:effectLst/>
                <a:latin typeface="Arial" charset="0"/>
                <a:cs typeface="Arial" charset="0"/>
              </a:rPr>
              <a:t>98.2%</a:t>
            </a:r>
            <a:r>
              <a:rPr kumimoji="0" lang="en-US" sz="1800" b="0" i="0" u="none" strike="noStrike" cap="none" normalizeH="0" baseline="0" dirty="0" smtClean="0">
                <a:ln>
                  <a:noFill/>
                </a:ln>
                <a:solidFill>
                  <a:schemeClr val="tx1"/>
                </a:solidFill>
                <a:effectLst/>
                <a:latin typeface="Arial" charset="0"/>
                <a:cs typeface="Arial" charset="0"/>
              </a:rPr>
              <a:t> of the total.</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charset="0"/>
                <a:cs typeface="Arial" charset="0"/>
              </a:rPr>
              <a:t>The </a:t>
            </a:r>
            <a:r>
              <a:rPr kumimoji="0" lang="en-US" sz="1800" b="1" i="0" u="none" strike="noStrike" cap="none" normalizeH="0" baseline="0" dirty="0" smtClean="0">
                <a:ln>
                  <a:noFill/>
                </a:ln>
                <a:solidFill>
                  <a:schemeClr val="tx1"/>
                </a:solidFill>
                <a:effectLst/>
                <a:latin typeface="Arial" charset="0"/>
                <a:cs typeface="Arial" charset="0"/>
              </a:rPr>
              <a:t>Sum of Transaction Time</a:t>
            </a:r>
            <a:r>
              <a:rPr kumimoji="0" lang="en-US" sz="1800" b="0" i="0" u="none" strike="noStrike" cap="none" normalizeH="0" baseline="0" dirty="0" smtClean="0">
                <a:ln>
                  <a:noFill/>
                </a:ln>
                <a:solidFill>
                  <a:schemeClr val="tx1"/>
                </a:solidFill>
                <a:effectLst/>
                <a:latin typeface="Arial" charset="0"/>
                <a:cs typeface="Arial" charset="0"/>
              </a:rPr>
              <a:t> is very small in comparison, around </a:t>
            </a:r>
            <a:r>
              <a:rPr kumimoji="0" lang="en-US" sz="1800" b="1" i="0" u="none" strike="noStrike" cap="none" normalizeH="0" baseline="0" dirty="0" smtClean="0">
                <a:ln>
                  <a:noFill/>
                </a:ln>
                <a:solidFill>
                  <a:schemeClr val="tx1"/>
                </a:solidFill>
                <a:effectLst/>
                <a:latin typeface="Arial" charset="0"/>
                <a:cs typeface="Arial" charset="0"/>
              </a:rPr>
              <a:t>0.71 million</a:t>
            </a:r>
            <a:r>
              <a:rPr kumimoji="0" lang="en-US" sz="1800" b="0" i="0" u="none" strike="noStrike" cap="none" normalizeH="0" baseline="0" dirty="0" smtClean="0">
                <a:ln>
                  <a:noFill/>
                </a:ln>
                <a:solidFill>
                  <a:schemeClr val="tx1"/>
                </a:solidFill>
                <a:effectLst/>
                <a:latin typeface="Arial" charset="0"/>
                <a:cs typeface="Arial" charset="0"/>
              </a:rPr>
              <a:t>, accounting for only </a:t>
            </a:r>
            <a:r>
              <a:rPr kumimoji="0" lang="en-US" sz="1800" b="1" i="0" u="none" strike="noStrike" cap="none" normalizeH="0" baseline="0" dirty="0" smtClean="0">
                <a:ln>
                  <a:noFill/>
                </a:ln>
                <a:solidFill>
                  <a:schemeClr val="tx1"/>
                </a:solidFill>
                <a:effectLst/>
                <a:latin typeface="Arial" charset="0"/>
                <a:cs typeface="Arial" charset="0"/>
              </a:rPr>
              <a:t>1.8%</a:t>
            </a:r>
            <a:r>
              <a:rPr kumimoji="0" lang="en-US" sz="1800" b="0" i="0" u="none" strike="noStrike" cap="none" normalizeH="0" baseline="0" dirty="0" smtClean="0">
                <a:ln>
                  <a:noFill/>
                </a:ln>
                <a:solidFill>
                  <a:schemeClr val="tx1"/>
                </a:solidFill>
                <a:effectLst/>
                <a:latin typeface="Arial" charset="0"/>
                <a:cs typeface="Arial" charset="0"/>
              </a:rPr>
              <a:t>.</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jM5MTBlNmI2YTY3ZjIxYzUzNmRhMGQyM2YxMDkyYjg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海外衬线复古01">
      <a:majorFont>
        <a:latin typeface="DM Serif Display"/>
        <a:ea typeface=""/>
        <a:cs typeface=""/>
      </a:majorFont>
      <a:minorFont>
        <a:latin typeface="Gilro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3142</TotalTime>
  <Words>1070</Words>
  <Application>Microsoft Office PowerPoint</Application>
  <PresentationFormat>Custom</PresentationFormat>
  <Paragraphs>575</Paragraphs>
  <Slides>12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Gilroy</vt:lpstr>
      <vt:lpstr>DM Serif Display</vt:lpstr>
      <vt:lpstr>Arial Unicode MS</vt:lpstr>
      <vt:lpstr>Calibri</vt:lpstr>
      <vt:lpstr>Office 主题​​</vt:lpstr>
      <vt:lpstr>Slide 1</vt:lpstr>
      <vt:lpstr>               INTRODUCTION</vt:lpstr>
      <vt:lpstr>Slide 3</vt:lpstr>
      <vt:lpstr>INTERPRETATION:     shows the gender-wise distribution of bank customers. It helps in understanding the gender composition of customers for targeted services. </vt:lpstr>
      <vt:lpstr>Slide 5</vt:lpstr>
      <vt:lpstr>Slide 6</vt:lpstr>
      <vt:lpstr>Slide 7</vt:lpstr>
      <vt:lpstr>Slide 8</vt:lpstr>
      <vt:lpstr>Slide 9</vt:lpstr>
      <vt:lpstr>                           CUSTOMER DASHBOARD</vt:lpstr>
      <vt:lpstr>Slide 11</vt:lpstr>
      <vt:lpstr>Slide 12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Hui abbey</dc:creator>
  <cp:lastModifiedBy>LIKITHA</cp:lastModifiedBy>
  <cp:revision>55</cp:revision>
  <dcterms:created xsi:type="dcterms:W3CDTF">2023-03-30T01:36:00Z</dcterms:created>
  <dcterms:modified xsi:type="dcterms:W3CDTF">2025-12-28T09:02:58Z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785E7E45B89A4182B004FD3EA184E258_12</vt:lpwstr>
  </property>
  <property fmtid="{D5CDD505-2E9C-101B-9397-08002B2CF9AE}" pid="3" name="KSOProductBuildVer">
    <vt:lpwstr>2052-11.1.0.14036</vt:lpwstr>
  </property>
</Properties>
</file>